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69" r:id="rId6"/>
  </p:sldMasterIdLst>
  <p:notesMasterIdLst>
    <p:notesMasterId r:id="rId18"/>
  </p:notesMasterIdLst>
  <p:sldIdLst>
    <p:sldId id="280" r:id="rId7"/>
    <p:sldId id="388" r:id="rId8"/>
    <p:sldId id="379" r:id="rId9"/>
    <p:sldId id="391" r:id="rId10"/>
    <p:sldId id="401" r:id="rId11"/>
    <p:sldId id="378" r:id="rId12"/>
    <p:sldId id="404" r:id="rId13"/>
    <p:sldId id="395" r:id="rId14"/>
    <p:sldId id="392" r:id="rId15"/>
    <p:sldId id="393" r:id="rId16"/>
    <p:sldId id="394" r:id="rId17"/>
  </p:sldIdLst>
  <p:sldSz cx="12801600" cy="9601200" type="A3"/>
  <p:notesSz cx="6797675" cy="99282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51CF5A-24EE-4CD6-AD64-1B459B126982}">
          <p14:sldIdLst>
            <p14:sldId id="280"/>
            <p14:sldId id="388"/>
            <p14:sldId id="379"/>
            <p14:sldId id="391"/>
            <p14:sldId id="401"/>
            <p14:sldId id="378"/>
            <p14:sldId id="404"/>
            <p14:sldId id="395"/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гай Светлана Ильинична" initials="ЛС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FFDE75"/>
    <a:srgbClr val="C9DAA6"/>
    <a:srgbClr val="BED395"/>
    <a:srgbClr val="F1F5E7"/>
    <a:srgbClr val="3B491F"/>
    <a:srgbClr val="303B19"/>
    <a:srgbClr val="B7CE88"/>
    <a:srgbClr val="F5F8EE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9833" autoAdjust="0"/>
  </p:normalViewPr>
  <p:slideViewPr>
    <p:cSldViewPr>
      <p:cViewPr varScale="1">
        <p:scale>
          <a:sx n="83" d="100"/>
          <a:sy n="83" d="100"/>
        </p:scale>
        <p:origin x="1686" y="90"/>
      </p:cViewPr>
      <p:guideLst>
        <p:guide orient="horz" pos="3024"/>
        <p:guide pos="4032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00" d="100"/>
        <a:sy n="200" d="100"/>
      </p:scale>
      <p:origin x="0" y="-15414"/>
    </p:cViewPr>
  </p:sorterViewPr>
  <p:notesViewPr>
    <p:cSldViewPr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9F954-02FF-4639-9249-FDE63878F5D2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21E4634-07A1-4136-9EF4-2904800F49F4}">
      <dgm:prSet phldrT="[Текст]" custT="1"/>
      <dgm:spPr>
        <a:solidFill>
          <a:srgbClr val="FFDC6D">
            <a:alpha val="89804"/>
          </a:srgbClr>
        </a:solidFill>
        <a:ln w="3175" cap="flat" cmpd="sng" algn="ctr">
          <a:solidFill>
            <a:srgbClr val="F79646">
              <a:lumMod val="50000"/>
            </a:srgbClr>
          </a:solidFill>
          <a:prstDash val="solid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Постановление Правительства РФ от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16.05.2020 № 696 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юридическим лицам и индивидуальным предпринимателям на возобновление деятельности»</a:t>
          </a:r>
          <a:endParaRPr lang="ru-RU" sz="1800" b="1" kern="1200" dirty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873D8DA-1ABF-4134-9CD5-4D3788720085}" type="parTrans" cxnId="{D08C5BBE-EBBC-468A-AAC8-4527176BBADF}">
      <dgm:prSet/>
      <dgm:spPr/>
      <dgm:t>
        <a:bodyPr/>
        <a:lstStyle/>
        <a:p>
          <a:endParaRPr lang="ru-RU" sz="2000"/>
        </a:p>
      </dgm:t>
    </dgm:pt>
    <dgm:pt modelId="{F1D8D273-4715-4012-AF89-03434F0A5D58}" type="sibTrans" cxnId="{D08C5BBE-EBBC-468A-AAC8-4527176BBADF}">
      <dgm:prSet/>
      <dgm:spPr/>
      <dgm:t>
        <a:bodyPr/>
        <a:lstStyle/>
        <a:p>
          <a:endParaRPr lang="ru-RU" sz="2000"/>
        </a:p>
      </dgm:t>
    </dgm:pt>
    <dgm:pt modelId="{63802DCE-A291-4B07-8F2F-CDFBD6CE5020}">
      <dgm:prSet phldrT="[Текст]" custT="1"/>
      <dgm:spPr>
        <a:solidFill>
          <a:srgbClr val="C2E175">
            <a:alpha val="50000"/>
          </a:srgbClr>
        </a:solidFill>
        <a:ln w="3175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Кредитование под льготную ставку 2% (капитализация процентов*) 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*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проценты, начисляемые за пользование кредитом в течение базового периода кредитования и периода наблюдения, переносятся в основной долг</a:t>
          </a:r>
        </a:p>
        <a:p>
          <a:pPr marR="0" lvl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tabLst/>
            <a:defRPr/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Возможность снижения суммы кредита (с капитализированными процентами) на 100% или 50%</a:t>
          </a:r>
        </a:p>
        <a:p>
          <a:pPr marR="0" lvl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tabLst/>
            <a:defRPr/>
          </a:pPr>
          <a:endParaRPr lang="ru-RU" sz="1800" b="1" u="sng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5FFC-4892-4F62-87CB-1E2F96F7C419}" type="parTrans" cxnId="{9FCC2CBE-94A9-4A53-814D-AE20452C13D2}">
      <dgm:prSet/>
      <dgm:spPr/>
      <dgm:t>
        <a:bodyPr/>
        <a:lstStyle/>
        <a:p>
          <a:endParaRPr lang="ru-RU"/>
        </a:p>
      </dgm:t>
    </dgm:pt>
    <dgm:pt modelId="{E6FA3BBD-E414-4D3D-9F69-FE85F42765F2}" type="sibTrans" cxnId="{9FCC2CBE-94A9-4A53-814D-AE20452C13D2}">
      <dgm:prSet/>
      <dgm:spPr/>
      <dgm:t>
        <a:bodyPr/>
        <a:lstStyle/>
        <a:p>
          <a:endParaRPr lang="ru-RU"/>
        </a:p>
      </dgm:t>
    </dgm:pt>
    <dgm:pt modelId="{EAD85C6D-6162-49BF-9A2F-57B6CA3E3615}">
      <dgm:prSet phldrT="[Текст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 льготного кредитования ЮЛ и ИП на возобновление деятельности</a:t>
          </a: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(субсидии предоставляются Минэкономразвития России)</a:t>
          </a:r>
          <a:endParaRPr lang="ru-RU" sz="1800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0AD362-BDE3-4B36-B31A-19B0864474E9}" type="parTrans" cxnId="{CAC4D7C6-6C83-4C72-90A5-470A66B39ABE}">
      <dgm:prSet/>
      <dgm:spPr/>
      <dgm:t>
        <a:bodyPr/>
        <a:lstStyle/>
        <a:p>
          <a:endParaRPr lang="ru-RU"/>
        </a:p>
      </dgm:t>
    </dgm:pt>
    <dgm:pt modelId="{A86DE762-9736-4AB8-B34F-1E9FC9272F45}" type="sibTrans" cxnId="{CAC4D7C6-6C83-4C72-90A5-470A66B39ABE}">
      <dgm:prSet/>
      <dgm:spPr/>
      <dgm:t>
        <a:bodyPr/>
        <a:lstStyle/>
        <a:p>
          <a:endParaRPr lang="ru-RU"/>
        </a:p>
      </dgm:t>
    </dgm:pt>
    <dgm:pt modelId="{A847C00A-2159-491E-835B-82F8EE713FE5}" type="pres">
      <dgm:prSet presAssocID="{7A19F954-02FF-4639-9249-FDE63878F5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48BB1F-6B2F-41EB-8EE5-5A64207F2AC1}" type="pres">
      <dgm:prSet presAssocID="{321E4634-07A1-4136-9EF4-2904800F49F4}" presName="vertOne" presStyleCnt="0"/>
      <dgm:spPr/>
    </dgm:pt>
    <dgm:pt modelId="{F37B823D-F6F1-4DBE-8886-3BB62AF06471}" type="pres">
      <dgm:prSet presAssocID="{321E4634-07A1-4136-9EF4-2904800F49F4}" presName="txOne" presStyleLbl="node0" presStyleIdx="0" presStyleCnt="1" custScaleY="66492" custLinFactNeighborX="477" custLinFactNeighborY="-61067">
        <dgm:presLayoutVars>
          <dgm:chPref val="3"/>
        </dgm:presLayoutVars>
      </dgm:prSet>
      <dgm:spPr>
        <a:xfrm>
          <a:off x="635" y="2187"/>
          <a:ext cx="11614467" cy="206626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160D592-92BD-4934-9AA8-EB90E2D6A4E8}" type="pres">
      <dgm:prSet presAssocID="{321E4634-07A1-4136-9EF4-2904800F49F4}" presName="parTransOne" presStyleCnt="0"/>
      <dgm:spPr/>
    </dgm:pt>
    <dgm:pt modelId="{CEF2E367-EAAF-4B50-B63E-78B0E079E8FE}" type="pres">
      <dgm:prSet presAssocID="{321E4634-07A1-4136-9EF4-2904800F49F4}" presName="horzOne" presStyleCnt="0"/>
      <dgm:spPr/>
    </dgm:pt>
    <dgm:pt modelId="{E035C76C-6A8B-4644-B5E6-D7FE7124D2A1}" type="pres">
      <dgm:prSet presAssocID="{EAD85C6D-6162-49BF-9A2F-57B6CA3E3615}" presName="vertTwo" presStyleCnt="0"/>
      <dgm:spPr/>
    </dgm:pt>
    <dgm:pt modelId="{53BB71C2-0D0B-4C18-A536-49C8CA533C12}" type="pres">
      <dgm:prSet presAssocID="{EAD85C6D-6162-49BF-9A2F-57B6CA3E3615}" presName="txTwo" presStyleLbl="node2" presStyleIdx="0" presStyleCnt="1" custScaleY="30085" custLinFactNeighborX="-92" custLinFactNeighborY="-26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F82BC-130C-45FC-991C-D18968F8A915}" type="pres">
      <dgm:prSet presAssocID="{EAD85C6D-6162-49BF-9A2F-57B6CA3E3615}" presName="parTransTwo" presStyleCnt="0"/>
      <dgm:spPr/>
    </dgm:pt>
    <dgm:pt modelId="{CA715C10-C7D8-4049-ABD8-27BD578505BA}" type="pres">
      <dgm:prSet presAssocID="{EAD85C6D-6162-49BF-9A2F-57B6CA3E3615}" presName="horzTwo" presStyleCnt="0"/>
      <dgm:spPr/>
    </dgm:pt>
    <dgm:pt modelId="{81463519-1BA8-42FB-8A7F-33CD449D0C76}" type="pres">
      <dgm:prSet presAssocID="{63802DCE-A291-4B07-8F2F-CDFBD6CE5020}" presName="vertThree" presStyleCnt="0"/>
      <dgm:spPr/>
    </dgm:pt>
    <dgm:pt modelId="{5ABD2A98-C0A3-4C50-AD28-098F09201D30}" type="pres">
      <dgm:prSet presAssocID="{63802DCE-A291-4B07-8F2F-CDFBD6CE5020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7BBE4C-9F03-4087-9339-E644452193C9}" type="pres">
      <dgm:prSet presAssocID="{63802DCE-A291-4B07-8F2F-CDFBD6CE5020}" presName="horzThree" presStyleCnt="0"/>
      <dgm:spPr/>
    </dgm:pt>
  </dgm:ptLst>
  <dgm:cxnLst>
    <dgm:cxn modelId="{0B784A92-FCB7-4B7A-A9BB-865DC4E12DE0}" type="presOf" srcId="{63802DCE-A291-4B07-8F2F-CDFBD6CE5020}" destId="{5ABD2A98-C0A3-4C50-AD28-098F09201D30}" srcOrd="0" destOrd="0" presId="urn:microsoft.com/office/officeart/2005/8/layout/hierarchy4"/>
    <dgm:cxn modelId="{CAC4D7C6-6C83-4C72-90A5-470A66B39ABE}" srcId="{321E4634-07A1-4136-9EF4-2904800F49F4}" destId="{EAD85C6D-6162-49BF-9A2F-57B6CA3E3615}" srcOrd="0" destOrd="0" parTransId="{D80AD362-BDE3-4B36-B31A-19B0864474E9}" sibTransId="{A86DE762-9736-4AB8-B34F-1E9FC9272F45}"/>
    <dgm:cxn modelId="{D08C5BBE-EBBC-468A-AAC8-4527176BBADF}" srcId="{7A19F954-02FF-4639-9249-FDE63878F5D2}" destId="{321E4634-07A1-4136-9EF4-2904800F49F4}" srcOrd="0" destOrd="0" parTransId="{C873D8DA-1ABF-4134-9CD5-4D3788720085}" sibTransId="{F1D8D273-4715-4012-AF89-03434F0A5D58}"/>
    <dgm:cxn modelId="{A20A1018-22B6-4BE3-AEC4-DA600ECAC558}" type="presOf" srcId="{EAD85C6D-6162-49BF-9A2F-57B6CA3E3615}" destId="{53BB71C2-0D0B-4C18-A536-49C8CA533C12}" srcOrd="0" destOrd="0" presId="urn:microsoft.com/office/officeart/2005/8/layout/hierarchy4"/>
    <dgm:cxn modelId="{EB0CD102-32D4-4E57-9A26-D8EE02A4B393}" type="presOf" srcId="{321E4634-07A1-4136-9EF4-2904800F49F4}" destId="{F37B823D-F6F1-4DBE-8886-3BB62AF06471}" srcOrd="0" destOrd="0" presId="urn:microsoft.com/office/officeart/2005/8/layout/hierarchy4"/>
    <dgm:cxn modelId="{9FCC2CBE-94A9-4A53-814D-AE20452C13D2}" srcId="{EAD85C6D-6162-49BF-9A2F-57B6CA3E3615}" destId="{63802DCE-A291-4B07-8F2F-CDFBD6CE5020}" srcOrd="0" destOrd="0" parTransId="{41465FFC-4892-4F62-87CB-1E2F96F7C419}" sibTransId="{E6FA3BBD-E414-4D3D-9F69-FE85F42765F2}"/>
    <dgm:cxn modelId="{F80EEEF6-D9F8-4317-AA70-54217344FC51}" type="presOf" srcId="{7A19F954-02FF-4639-9249-FDE63878F5D2}" destId="{A847C00A-2159-491E-835B-82F8EE713FE5}" srcOrd="0" destOrd="0" presId="urn:microsoft.com/office/officeart/2005/8/layout/hierarchy4"/>
    <dgm:cxn modelId="{9440635C-19D6-4990-B2F3-A02E600284BE}" type="presParOf" srcId="{A847C00A-2159-491E-835B-82F8EE713FE5}" destId="{E048BB1F-6B2F-41EB-8EE5-5A64207F2AC1}" srcOrd="0" destOrd="0" presId="urn:microsoft.com/office/officeart/2005/8/layout/hierarchy4"/>
    <dgm:cxn modelId="{28B5B2FC-C4AE-4217-8FD8-4EA216366986}" type="presParOf" srcId="{E048BB1F-6B2F-41EB-8EE5-5A64207F2AC1}" destId="{F37B823D-F6F1-4DBE-8886-3BB62AF06471}" srcOrd="0" destOrd="0" presId="urn:microsoft.com/office/officeart/2005/8/layout/hierarchy4"/>
    <dgm:cxn modelId="{551B90BA-BE1F-4ED3-BA05-135A828A3ECA}" type="presParOf" srcId="{E048BB1F-6B2F-41EB-8EE5-5A64207F2AC1}" destId="{A160D592-92BD-4934-9AA8-EB90E2D6A4E8}" srcOrd="1" destOrd="0" presId="urn:microsoft.com/office/officeart/2005/8/layout/hierarchy4"/>
    <dgm:cxn modelId="{A08518F9-C741-4792-BE61-0EE65CEC20AE}" type="presParOf" srcId="{E048BB1F-6B2F-41EB-8EE5-5A64207F2AC1}" destId="{CEF2E367-EAAF-4B50-B63E-78B0E079E8FE}" srcOrd="2" destOrd="0" presId="urn:microsoft.com/office/officeart/2005/8/layout/hierarchy4"/>
    <dgm:cxn modelId="{AFEFF1E1-843C-4780-AAF8-44395F5C8A0C}" type="presParOf" srcId="{CEF2E367-EAAF-4B50-B63E-78B0E079E8FE}" destId="{E035C76C-6A8B-4644-B5E6-D7FE7124D2A1}" srcOrd="0" destOrd="0" presId="urn:microsoft.com/office/officeart/2005/8/layout/hierarchy4"/>
    <dgm:cxn modelId="{E1A31364-0617-4C1D-A9B8-EC09C3A08415}" type="presParOf" srcId="{E035C76C-6A8B-4644-B5E6-D7FE7124D2A1}" destId="{53BB71C2-0D0B-4C18-A536-49C8CA533C12}" srcOrd="0" destOrd="0" presId="urn:microsoft.com/office/officeart/2005/8/layout/hierarchy4"/>
    <dgm:cxn modelId="{9044F6CC-C949-42D0-BE6C-E63A51095DA3}" type="presParOf" srcId="{E035C76C-6A8B-4644-B5E6-D7FE7124D2A1}" destId="{99EF82BC-130C-45FC-991C-D18968F8A915}" srcOrd="1" destOrd="0" presId="urn:microsoft.com/office/officeart/2005/8/layout/hierarchy4"/>
    <dgm:cxn modelId="{74734640-6D0B-4D76-9339-A4477AC6A05B}" type="presParOf" srcId="{E035C76C-6A8B-4644-B5E6-D7FE7124D2A1}" destId="{CA715C10-C7D8-4049-ABD8-27BD578505BA}" srcOrd="2" destOrd="0" presId="urn:microsoft.com/office/officeart/2005/8/layout/hierarchy4"/>
    <dgm:cxn modelId="{D931E068-E8D5-4525-AA8A-328766C467DC}" type="presParOf" srcId="{CA715C10-C7D8-4049-ABD8-27BD578505BA}" destId="{81463519-1BA8-42FB-8A7F-33CD449D0C76}" srcOrd="0" destOrd="0" presId="urn:microsoft.com/office/officeart/2005/8/layout/hierarchy4"/>
    <dgm:cxn modelId="{E51EB328-6723-4C18-8413-52E72734738F}" type="presParOf" srcId="{81463519-1BA8-42FB-8A7F-33CD449D0C76}" destId="{5ABD2A98-C0A3-4C50-AD28-098F09201D30}" srcOrd="0" destOrd="0" presId="urn:microsoft.com/office/officeart/2005/8/layout/hierarchy4"/>
    <dgm:cxn modelId="{9783AD0F-CB83-4B5E-8C0C-9F0416C1B747}" type="presParOf" srcId="{81463519-1BA8-42FB-8A7F-33CD449D0C76}" destId="{AD7BBE4C-9F03-4087-9339-E644452193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DE1E9-2EBD-4DD7-912D-4B852980145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9C7BCCE-4505-4A71-B90D-6B71D7E0EC57}">
      <dgm:prSet phldrT="[Текст]" custT="1"/>
      <dgm:spPr>
        <a:solidFill>
          <a:srgbClr val="FFDE75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ПО ПРОЦЕНТНОЙ СТАВКЕ</a:t>
          </a:r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11427-ADC8-423A-B56E-10FD669F26FB}" type="parTrans" cxnId="{11836A4D-DE52-4BE2-8C20-1E90D50A598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B9B82DB-0EF4-4A83-B82D-8E60383B7F85}" type="sibTrans" cxnId="{11836A4D-DE52-4BE2-8C20-1E90D50A598E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7BC3655-EFA1-4976-BC77-2901ECAE30AB}">
      <dgm:prSet phldrT="[Текст]" custT="1"/>
      <dgm:spPr>
        <a:solidFill>
          <a:srgbClr val="FFDE75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ПО СПИСАНИЮ</a:t>
          </a:r>
          <a:endParaRPr lang="ru-RU" sz="18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747B4-B748-4982-934E-2DE0B9A6CD7F}" type="parTrans" cxnId="{7CA5D213-F4B8-4839-892F-E80B3D0D791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C8C893E-C073-4BB7-BEBB-499F42E954BE}" type="sibTrans" cxnId="{7CA5D213-F4B8-4839-892F-E80B3D0D791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797AD3-E2E9-43B2-B65A-49A28EC25967}">
      <dgm:prSet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25.11.2020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</a:t>
          </a:r>
          <a:endParaRPr lang="ru-RU" sz="13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A8447-DFCE-4255-AB93-41C2D7D53EF4}" type="parTrans" cxnId="{70234CF8-42F3-4A99-939B-D16FA238FA8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F82056-021A-430D-B527-191702540B79}" type="sibTrans" cxnId="{70234CF8-42F3-4A99-939B-D16FA238FA8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60B26D-2739-4F2B-95DC-737B4F95515F}">
      <dgm:prSet phldrT="[Текст]" custT="1"/>
      <dgm:spPr>
        <a:solidFill>
          <a:srgbClr val="F1F5E7"/>
        </a:solidFill>
      </dgm:spPr>
      <dgm:t>
        <a:bodyPr/>
        <a:lstStyle/>
        <a:p>
          <a:pPr algn="l">
            <a:spcAft>
              <a:spcPts val="400"/>
            </a:spcAft>
          </a:pPr>
          <a:endParaRPr lang="ru-RU" sz="5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10128-E182-4B58-A987-A630089B0601}" type="parTrans" cxnId="{C3DAD1BC-DBC8-4BDF-88C7-4EEB220FD2BC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186F4A6-A553-4382-BB8C-121A20F7D71D}" type="sibTrans" cxnId="{C3DAD1BC-DBC8-4BDF-88C7-4EEB220FD2BC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0027E9-FAF4-45A4-8431-EBC77B3E746E}">
      <dgm:prSet phldrT="[Текст]"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дату обращения в Банк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предпринимателя.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B0C7F-CD65-4457-84BD-29A8A3909267}" type="parTrans" cxnId="{9638B1D7-BB00-4F46-9C1F-0AB81E57346C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297FA3F-06FA-46EF-9B50-49F351626257}" type="sibTrans" cxnId="{9638B1D7-BB00-4F46-9C1F-0AB81E57346C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EA83F4-20F5-4A62-8640-AF370FC75180}">
      <dgm:prSet phldrT="[Текст]" custT="1"/>
      <dgm:spPr>
        <a:solidFill>
          <a:srgbClr val="F1F5E7">
            <a:alpha val="89804"/>
          </a:srgbClr>
        </a:solidFill>
      </dgm:spPr>
      <dgm:t>
        <a:bodyPr/>
        <a:lstStyle/>
        <a:p>
          <a:pPr marL="114300" algn="just"/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дату окончания периода наблюдения (31.03.2020)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предпринимателя.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EE416-F46D-4047-93CE-70DFAF1BCF3D}" type="parTrans" cxnId="{0C1A01FC-DE06-4A3B-B37B-878F6B3A9972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289F26D-B1BD-47A8-A6B6-CBA1C36D6366}" type="sibTrans" cxnId="{0C1A01FC-DE06-4A3B-B37B-878F6B3A9972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E3E54F-EBDF-41AC-B6BA-C630CEC6F49C}">
      <dgm:prSet custT="1"/>
      <dgm:spPr>
        <a:solidFill>
          <a:srgbClr val="F1F5E7">
            <a:alpha val="89804"/>
          </a:srgbClr>
        </a:solidFill>
      </dgm:spPr>
      <dgm:t>
        <a:bodyPr/>
        <a:lstStyle/>
        <a:p>
          <a:pPr marL="114300" algn="just"/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Средняя заработная плата, выплачиваемая одному работнику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сделке, определяемая с использованием информационного сервиса ФНС России, составила не менее минимального размера оплаты труда (МРОТ)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68870-8DDA-4DB9-A16F-CBE53A0AD9FD}" type="parTrans" cxnId="{BBACAA00-E909-4DC1-8D54-A87AADA2994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963DF84-12D8-48D6-B03C-F6E9B75998D6}" type="sibTrans" cxnId="{BBACAA00-E909-4DC1-8D54-A87AADA29948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6A6EB73-382A-4953-8CD7-D69019EF94EC}">
      <dgm:prSet phldrT="[Текст]"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 в реестр социально ориентированных некоммерческих организаций или осуществляет деятельность в наиболее пострадавших отраслях (ПП 434) на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01.03.2020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осуществляет деятельность отраслях, требующих поддержки (ПП 696)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01.03.2020</a:t>
          </a:r>
          <a:endParaRPr lang="ru-RU" sz="1300" b="1" u="sng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4C169-3DA6-4B9A-8D04-67B58537D895}" type="parTrans" cxnId="{57E741E7-8679-4411-86A3-897BA2683EB6}">
      <dgm:prSet/>
      <dgm:spPr/>
      <dgm:t>
        <a:bodyPr/>
        <a:lstStyle/>
        <a:p>
          <a:endParaRPr lang="ru-RU"/>
        </a:p>
      </dgm:t>
    </dgm:pt>
    <dgm:pt modelId="{B8F88481-24BF-426F-8AAB-F370230885E4}" type="sibTrans" cxnId="{57E741E7-8679-4411-86A3-897BA2683EB6}">
      <dgm:prSet/>
      <dgm:spPr/>
      <dgm:t>
        <a:bodyPr/>
        <a:lstStyle/>
        <a:p>
          <a:endParaRPr lang="ru-RU"/>
        </a:p>
      </dgm:t>
    </dgm:pt>
    <dgm:pt modelId="{E02C98F4-7F2E-410A-806A-9546EA584B9D}">
      <dgm:prSet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Численность работников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базового периода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кредитной сделки на конец каждого календарного месяца составила 80% и более численности работников Заемщика по состоянию на 01.06.2020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E2FAF-718A-4ECF-B852-83145040951E}" type="parTrans" cxnId="{65DCC9C5-5BF1-464D-AFAC-B8EF493F8D4C}">
      <dgm:prSet/>
      <dgm:spPr/>
      <dgm:t>
        <a:bodyPr/>
        <a:lstStyle/>
        <a:p>
          <a:endParaRPr lang="ru-RU"/>
        </a:p>
      </dgm:t>
    </dgm:pt>
    <dgm:pt modelId="{8A1D4100-1602-4BDB-AEE4-CEA77141BEB2}" type="sibTrans" cxnId="{65DCC9C5-5BF1-464D-AFAC-B8EF493F8D4C}">
      <dgm:prSet/>
      <dgm:spPr/>
      <dgm:t>
        <a:bodyPr/>
        <a:lstStyle/>
        <a:p>
          <a:endParaRPr lang="ru-RU"/>
        </a:p>
      </dgm:t>
    </dgm:pt>
    <dgm:pt modelId="{5CDE4F0A-DEA6-48DB-B583-7C2EA6D9D3B6}">
      <dgm:prSet phldrT="[Текст]"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Целевое использование кредитных средств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1A2A0-8D7B-4918-8C15-323BAE2DDB54}" type="parTrans" cxnId="{C757E7F0-2293-4293-910F-71519DD9DF13}">
      <dgm:prSet/>
      <dgm:spPr/>
      <dgm:t>
        <a:bodyPr/>
        <a:lstStyle/>
        <a:p>
          <a:endParaRPr lang="ru-RU"/>
        </a:p>
      </dgm:t>
    </dgm:pt>
    <dgm:pt modelId="{7A33BD21-40D3-4B24-87F9-D235E6009395}" type="sibTrans" cxnId="{C757E7F0-2293-4293-910F-71519DD9DF13}">
      <dgm:prSet/>
      <dgm:spPr/>
      <dgm:t>
        <a:bodyPr/>
        <a:lstStyle/>
        <a:p>
          <a:endParaRPr lang="ru-RU"/>
        </a:p>
      </dgm:t>
    </dgm:pt>
    <dgm:pt modelId="{9EC1FAA2-CC0F-452B-9B33-FB2316F015FD}">
      <dgm:prSet custT="1"/>
      <dgm:spPr>
        <a:solidFill>
          <a:srgbClr val="F1F5E7"/>
        </a:solidFill>
      </dgm:spPr>
      <dgm:t>
        <a:bodyPr/>
        <a:lstStyle/>
        <a:p>
          <a:pPr algn="just">
            <a:spcAft>
              <a:spcPts val="400"/>
            </a:spcAft>
          </a:pP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Целевое использование кредитных средств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16FD3-3A50-49D0-A709-C8EBCB6E7682}" type="parTrans" cxnId="{6DAADA23-8D6B-4986-B43A-522DADD43077}">
      <dgm:prSet/>
      <dgm:spPr/>
      <dgm:t>
        <a:bodyPr/>
        <a:lstStyle/>
        <a:p>
          <a:endParaRPr lang="ru-RU"/>
        </a:p>
      </dgm:t>
    </dgm:pt>
    <dgm:pt modelId="{F936173E-84D5-446E-81A1-397B0AE43012}" type="sibTrans" cxnId="{6DAADA23-8D6B-4986-B43A-522DADD43077}">
      <dgm:prSet/>
      <dgm:spPr/>
      <dgm:t>
        <a:bodyPr/>
        <a:lstStyle/>
        <a:p>
          <a:endParaRPr lang="ru-RU"/>
        </a:p>
      </dgm:t>
    </dgm:pt>
    <dgm:pt modelId="{3377C579-3428-4B8D-B0B7-EA35320D0B14}">
      <dgm:prSet custT="1"/>
      <dgm:spPr>
        <a:solidFill>
          <a:srgbClr val="F1F5E7">
            <a:alpha val="89804"/>
          </a:srgbClr>
        </a:solidFill>
      </dgm:spPr>
      <dgm:t>
        <a:bodyPr/>
        <a:lstStyle/>
        <a:p>
          <a:pPr marL="114300" algn="just"/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Банком списана задолженность по кредитной сделке не позднее 01.04.2020: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CD3FF-5C4C-478C-9714-D346694879A9}" type="parTrans" cxnId="{57144652-F196-44A0-8C38-A59BF3E7B72A}">
      <dgm:prSet/>
      <dgm:spPr/>
      <dgm:t>
        <a:bodyPr/>
        <a:lstStyle/>
        <a:p>
          <a:endParaRPr lang="ru-RU"/>
        </a:p>
      </dgm:t>
    </dgm:pt>
    <dgm:pt modelId="{C7610596-1FD4-4866-8359-DB77098B650B}" type="sibTrans" cxnId="{57144652-F196-44A0-8C38-A59BF3E7B72A}">
      <dgm:prSet/>
      <dgm:spPr/>
      <dgm:t>
        <a:bodyPr/>
        <a:lstStyle/>
        <a:p>
          <a:endParaRPr lang="ru-RU"/>
        </a:p>
      </dgm:t>
    </dgm:pt>
    <dgm:pt modelId="{B4B6DF71-54CD-440B-9329-31B19B568FBE}">
      <dgm:prSet custT="1"/>
      <dgm:spPr>
        <a:solidFill>
          <a:srgbClr val="F1F5E7">
            <a:alpha val="89804"/>
          </a:srgbClr>
        </a:solidFill>
      </dgm:spPr>
      <dgm:t>
        <a:bodyPr/>
        <a:lstStyle/>
        <a:p>
          <a:pPr marL="360000" algn="just"/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размере </a:t>
          </a:r>
          <a:r>
            <a: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если Численность работников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 на конец каждого календарного месяца составила </a:t>
          </a:r>
          <a:r>
            <a: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80%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более численности работников Заемщика по состоянию на 01.06.2020;</a:t>
          </a:r>
          <a:endParaRPr lang="ru-RU" sz="13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FCBCE-86A8-4073-9F5B-605D74950800}" type="parTrans" cxnId="{83FB535B-B2AA-410A-B6A4-C3BDE17F7812}">
      <dgm:prSet/>
      <dgm:spPr/>
      <dgm:t>
        <a:bodyPr/>
        <a:lstStyle/>
        <a:p>
          <a:endParaRPr lang="ru-RU"/>
        </a:p>
      </dgm:t>
    </dgm:pt>
    <dgm:pt modelId="{54C498ED-5538-4634-A6A4-5DE846E00971}" type="sibTrans" cxnId="{83FB535B-B2AA-410A-B6A4-C3BDE17F7812}">
      <dgm:prSet/>
      <dgm:spPr/>
      <dgm:t>
        <a:bodyPr/>
        <a:lstStyle/>
        <a:p>
          <a:endParaRPr lang="ru-RU"/>
        </a:p>
      </dgm:t>
    </dgm:pt>
    <dgm:pt modelId="{67551531-389A-408D-AC60-F72E519D11F1}">
      <dgm:prSet custT="1"/>
      <dgm:spPr>
        <a:solidFill>
          <a:srgbClr val="F1F5E7">
            <a:alpha val="89804"/>
          </a:srgbClr>
        </a:solidFill>
      </dgm:spPr>
      <dgm:t>
        <a:bodyPr/>
        <a:lstStyle/>
        <a:p>
          <a:pPr marL="360000" algn="just"/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размере </a:t>
          </a:r>
          <a:r>
            <a: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если численность работников Заемщика </a:t>
          </a:r>
          <a:r>
            <a:rPr lang="ru-RU" sz="13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 на конец каждого календарного месяца составила </a:t>
          </a:r>
          <a:r>
            <a:rPr lang="ru-RU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ru-RU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более численности работников Заемщика по состоянию на 01.06.2020</a:t>
          </a:r>
          <a:endParaRPr lang="ru-RU" sz="1300" b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61EB0-DBD2-4B8E-9D57-B65A804FAB28}" type="parTrans" cxnId="{F492C470-D842-469B-9A72-1065410FB187}">
      <dgm:prSet/>
      <dgm:spPr/>
      <dgm:t>
        <a:bodyPr/>
        <a:lstStyle/>
        <a:p>
          <a:endParaRPr lang="ru-RU"/>
        </a:p>
      </dgm:t>
    </dgm:pt>
    <dgm:pt modelId="{C6E094AA-B735-4C82-98F8-B96D79C7B6EF}" type="sibTrans" cxnId="{F492C470-D842-469B-9A72-1065410FB187}">
      <dgm:prSet/>
      <dgm:spPr/>
      <dgm:t>
        <a:bodyPr/>
        <a:lstStyle/>
        <a:p>
          <a:endParaRPr lang="ru-RU"/>
        </a:p>
      </dgm:t>
    </dgm:pt>
    <dgm:pt modelId="{754EA61A-6C77-4C61-864B-6A05DFBFD8E7}" type="pres">
      <dgm:prSet presAssocID="{98FDE1E9-2EBD-4DD7-912D-4B85298014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7F700-A3A4-4807-8A3D-003D07659DB2}" type="pres">
      <dgm:prSet presAssocID="{A9C7BCCE-4505-4A71-B90D-6B71D7E0EC57}" presName="parentLin" presStyleCnt="0"/>
      <dgm:spPr/>
    </dgm:pt>
    <dgm:pt modelId="{07F06F38-0EBF-46B4-ACA7-68BB0D61C35A}" type="pres">
      <dgm:prSet presAssocID="{A9C7BCCE-4505-4A71-B90D-6B71D7E0EC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DFF3170-E60A-41F1-BFD2-A3B6DD1EA5C6}" type="pres">
      <dgm:prSet presAssocID="{A9C7BCCE-4505-4A71-B90D-6B71D7E0EC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C0FE-7CAE-4C4B-A895-51E4E9D2152E}" type="pres">
      <dgm:prSet presAssocID="{A9C7BCCE-4505-4A71-B90D-6B71D7E0EC57}" presName="negativeSpace" presStyleCnt="0"/>
      <dgm:spPr/>
    </dgm:pt>
    <dgm:pt modelId="{9D78807E-13C2-4F21-9806-D97AF63DE100}" type="pres">
      <dgm:prSet presAssocID="{A9C7BCCE-4505-4A71-B90D-6B71D7E0EC5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EC62-8D50-4A05-9DE7-A771B0F0D1C1}" type="pres">
      <dgm:prSet presAssocID="{EB9B82DB-0EF4-4A83-B82D-8E60383B7F85}" presName="spaceBetweenRectangles" presStyleCnt="0"/>
      <dgm:spPr/>
    </dgm:pt>
    <dgm:pt modelId="{A712C115-FE99-47F6-8F12-AB9CD75B854C}" type="pres">
      <dgm:prSet presAssocID="{B7BC3655-EFA1-4976-BC77-2901ECAE30AB}" presName="parentLin" presStyleCnt="0"/>
      <dgm:spPr/>
    </dgm:pt>
    <dgm:pt modelId="{092A8275-9AB6-439E-B407-5B2A871D77BD}" type="pres">
      <dgm:prSet presAssocID="{B7BC3655-EFA1-4976-BC77-2901ECAE30A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2D593D6-BD6F-4646-ADD6-DF7F72C9CF54}" type="pres">
      <dgm:prSet presAssocID="{B7BC3655-EFA1-4976-BC77-2901ECAE30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2CB73-4708-4440-BCD4-4A2FDE597873}" type="pres">
      <dgm:prSet presAssocID="{B7BC3655-EFA1-4976-BC77-2901ECAE30AB}" presName="negativeSpace" presStyleCnt="0"/>
      <dgm:spPr/>
    </dgm:pt>
    <dgm:pt modelId="{C6A822CF-7415-41F8-9291-ACD8C9133747}" type="pres">
      <dgm:prSet presAssocID="{B7BC3655-EFA1-4976-BC77-2901ECAE30A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1A01FC-DE06-4A3B-B37B-878F6B3A9972}" srcId="{B7BC3655-EFA1-4976-BC77-2901ECAE30AB}" destId="{B6EA83F4-20F5-4A62-8640-AF370FC75180}" srcOrd="0" destOrd="0" parTransId="{71AEE416-F46D-4047-93CE-70DFAF1BCF3D}" sibTransId="{6289F26D-B1BD-47A8-A6B6-CBA1C36D6366}"/>
    <dgm:cxn modelId="{9638B1D7-BB00-4F46-9C1F-0AB81E57346C}" srcId="{A9C7BCCE-4505-4A71-B90D-6B71D7E0EC57}" destId="{C80027E9-FAF4-45A4-8431-EBC77B3E746E}" srcOrd="1" destOrd="0" parTransId="{502B0C7F-CD65-4457-84BD-29A8A3909267}" sibTransId="{1297FA3F-06FA-46EF-9B50-49F351626257}"/>
    <dgm:cxn modelId="{67E52B7F-E61C-49C3-8AFB-A2DB7DD18BA5}" type="presOf" srcId="{B4B6DF71-54CD-440B-9329-31B19B568FBE}" destId="{C6A822CF-7415-41F8-9291-ACD8C9133747}" srcOrd="0" destOrd="3" presId="urn:microsoft.com/office/officeart/2005/8/layout/list1"/>
    <dgm:cxn modelId="{3BC36FDC-4359-49A3-82E9-2C87206CA565}" type="presOf" srcId="{C80027E9-FAF4-45A4-8431-EBC77B3E746E}" destId="{9D78807E-13C2-4F21-9806-D97AF63DE100}" srcOrd="0" destOrd="1" presId="urn:microsoft.com/office/officeart/2005/8/layout/list1"/>
    <dgm:cxn modelId="{7EF3E49C-9880-4177-AEC9-F83535751897}" type="presOf" srcId="{98FDE1E9-2EBD-4DD7-912D-4B852980145C}" destId="{754EA61A-6C77-4C61-864B-6A05DFBFD8E7}" srcOrd="0" destOrd="0" presId="urn:microsoft.com/office/officeart/2005/8/layout/list1"/>
    <dgm:cxn modelId="{6DAADA23-8D6B-4986-B43A-522DADD43077}" srcId="{A9C7BCCE-4505-4A71-B90D-6B71D7E0EC57}" destId="{9EC1FAA2-CC0F-452B-9B33-FB2316F015FD}" srcOrd="6" destOrd="0" parTransId="{D0B16FD3-3A50-49D0-A709-C8EBCB6E7682}" sibTransId="{F936173E-84D5-446E-81A1-397B0AE43012}"/>
    <dgm:cxn modelId="{70983DCC-BAA4-4EC0-AE73-A0FC1C5B3390}" type="presOf" srcId="{B7BC3655-EFA1-4976-BC77-2901ECAE30AB}" destId="{092A8275-9AB6-439E-B407-5B2A871D77BD}" srcOrd="0" destOrd="0" presId="urn:microsoft.com/office/officeart/2005/8/layout/list1"/>
    <dgm:cxn modelId="{83FB535B-B2AA-410A-B6A4-C3BDE17F7812}" srcId="{B7BC3655-EFA1-4976-BC77-2901ECAE30AB}" destId="{B4B6DF71-54CD-440B-9329-31B19B568FBE}" srcOrd="3" destOrd="0" parTransId="{84EFCBCE-86A8-4073-9F5B-605D74950800}" sibTransId="{54C498ED-5538-4634-A6A4-5DE846E00971}"/>
    <dgm:cxn modelId="{C6DAD3C7-C02F-45A0-90FD-D9C48F1EC7AF}" type="presOf" srcId="{5CDE4F0A-DEA6-48DB-B583-7C2EA6D9D3B6}" destId="{9D78807E-13C2-4F21-9806-D97AF63DE100}" srcOrd="0" destOrd="2" presId="urn:microsoft.com/office/officeart/2005/8/layout/list1"/>
    <dgm:cxn modelId="{054A06C7-B051-4B94-8630-BA6D5980F25F}" type="presOf" srcId="{B6EA83F4-20F5-4A62-8640-AF370FC75180}" destId="{C6A822CF-7415-41F8-9291-ACD8C9133747}" srcOrd="0" destOrd="0" presId="urn:microsoft.com/office/officeart/2005/8/layout/list1"/>
    <dgm:cxn modelId="{BBACAA00-E909-4DC1-8D54-A87AADA29948}" srcId="{B7BC3655-EFA1-4976-BC77-2901ECAE30AB}" destId="{57E3E54F-EBDF-41AC-B6BA-C630CEC6F49C}" srcOrd="1" destOrd="0" parTransId="{82A68870-8DDA-4DB9-A16F-CBE53A0AD9FD}" sibTransId="{B963DF84-12D8-48D6-B03C-F6E9B75998D6}"/>
    <dgm:cxn modelId="{57144652-F196-44A0-8C38-A59BF3E7B72A}" srcId="{B7BC3655-EFA1-4976-BC77-2901ECAE30AB}" destId="{3377C579-3428-4B8D-B0B7-EA35320D0B14}" srcOrd="2" destOrd="0" parTransId="{3FACD3FF-5C4C-478C-9714-D346694879A9}" sibTransId="{C7610596-1FD4-4866-8359-DB77098B650B}"/>
    <dgm:cxn modelId="{54C63E6A-468D-4DA0-8FDC-2EA5564E1103}" type="presOf" srcId="{57E3E54F-EBDF-41AC-B6BA-C630CEC6F49C}" destId="{C6A822CF-7415-41F8-9291-ACD8C9133747}" srcOrd="0" destOrd="1" presId="urn:microsoft.com/office/officeart/2005/8/layout/list1"/>
    <dgm:cxn modelId="{6C1F444C-6055-46F4-8BF1-53C2AF96A712}" type="presOf" srcId="{3377C579-3428-4B8D-B0B7-EA35320D0B14}" destId="{C6A822CF-7415-41F8-9291-ACD8C9133747}" srcOrd="0" destOrd="2" presId="urn:microsoft.com/office/officeart/2005/8/layout/list1"/>
    <dgm:cxn modelId="{849DBD5D-9227-4718-B4E6-137E211C090C}" type="presOf" srcId="{76A6EB73-382A-4953-8CD7-D69019EF94EC}" destId="{9D78807E-13C2-4F21-9806-D97AF63DE100}" srcOrd="0" destOrd="0" presId="urn:microsoft.com/office/officeart/2005/8/layout/list1"/>
    <dgm:cxn modelId="{C7D1BD24-2A55-424B-B393-ECDDE0FE1F2C}" type="presOf" srcId="{A9C7BCCE-4505-4A71-B90D-6B71D7E0EC57}" destId="{EDFF3170-E60A-41F1-BFD2-A3B6DD1EA5C6}" srcOrd="1" destOrd="0" presId="urn:microsoft.com/office/officeart/2005/8/layout/list1"/>
    <dgm:cxn modelId="{66331EB1-429D-4A3C-9AA1-6CAAB8E23B57}" type="presOf" srcId="{67551531-389A-408D-AC60-F72E519D11F1}" destId="{C6A822CF-7415-41F8-9291-ACD8C9133747}" srcOrd="0" destOrd="4" presId="urn:microsoft.com/office/officeart/2005/8/layout/list1"/>
    <dgm:cxn modelId="{0EF17A65-342E-4C6F-882E-272478A953ED}" type="presOf" srcId="{A460B26D-2739-4F2B-95DC-737B4F95515F}" destId="{9D78807E-13C2-4F21-9806-D97AF63DE100}" srcOrd="0" destOrd="3" presId="urn:microsoft.com/office/officeart/2005/8/layout/list1"/>
    <dgm:cxn modelId="{651A3566-DDA6-403E-958C-C398D148F1E8}" type="presOf" srcId="{C3797AD3-E2E9-43B2-B65A-49A28EC25967}" destId="{9D78807E-13C2-4F21-9806-D97AF63DE100}" srcOrd="0" destOrd="4" presId="urn:microsoft.com/office/officeart/2005/8/layout/list1"/>
    <dgm:cxn modelId="{C3DAD1BC-DBC8-4BDF-88C7-4EEB220FD2BC}" srcId="{A9C7BCCE-4505-4A71-B90D-6B71D7E0EC57}" destId="{A460B26D-2739-4F2B-95DC-737B4F95515F}" srcOrd="3" destOrd="0" parTransId="{D1410128-E182-4B58-A987-A630089B0601}" sibTransId="{F186F4A6-A553-4382-BB8C-121A20F7D71D}"/>
    <dgm:cxn modelId="{70234CF8-42F3-4A99-939B-D16FA238FA8B}" srcId="{A9C7BCCE-4505-4A71-B90D-6B71D7E0EC57}" destId="{C3797AD3-E2E9-43B2-B65A-49A28EC25967}" srcOrd="4" destOrd="0" parTransId="{E2DA8447-DFCE-4255-AB93-41C2D7D53EF4}" sibTransId="{02F82056-021A-430D-B527-191702540B79}"/>
    <dgm:cxn modelId="{57E741E7-8679-4411-86A3-897BA2683EB6}" srcId="{A9C7BCCE-4505-4A71-B90D-6B71D7E0EC57}" destId="{76A6EB73-382A-4953-8CD7-D69019EF94EC}" srcOrd="0" destOrd="0" parTransId="{E574C169-3DA6-4B9A-8D04-67B58537D895}" sibTransId="{B8F88481-24BF-426F-8AAB-F370230885E4}"/>
    <dgm:cxn modelId="{F492C470-D842-469B-9A72-1065410FB187}" srcId="{B7BC3655-EFA1-4976-BC77-2901ECAE30AB}" destId="{67551531-389A-408D-AC60-F72E519D11F1}" srcOrd="4" destOrd="0" parTransId="{96D61EB0-DBD2-4B8E-9D57-B65A804FAB28}" sibTransId="{C6E094AA-B735-4C82-98F8-B96D79C7B6EF}"/>
    <dgm:cxn modelId="{CC0056F6-466B-404D-9210-7B3795C2113E}" type="presOf" srcId="{A9C7BCCE-4505-4A71-B90D-6B71D7E0EC57}" destId="{07F06F38-0EBF-46B4-ACA7-68BB0D61C35A}" srcOrd="0" destOrd="0" presId="urn:microsoft.com/office/officeart/2005/8/layout/list1"/>
    <dgm:cxn modelId="{1E6EC83D-979E-4417-A25C-3A8842AB479F}" type="presOf" srcId="{9EC1FAA2-CC0F-452B-9B33-FB2316F015FD}" destId="{9D78807E-13C2-4F21-9806-D97AF63DE100}" srcOrd="0" destOrd="6" presId="urn:microsoft.com/office/officeart/2005/8/layout/list1"/>
    <dgm:cxn modelId="{3E4C726F-08B8-43EB-9ACE-14AC47D12443}" type="presOf" srcId="{E02C98F4-7F2E-410A-806A-9546EA584B9D}" destId="{9D78807E-13C2-4F21-9806-D97AF63DE100}" srcOrd="0" destOrd="5" presId="urn:microsoft.com/office/officeart/2005/8/layout/list1"/>
    <dgm:cxn modelId="{11836A4D-DE52-4BE2-8C20-1E90D50A598E}" srcId="{98FDE1E9-2EBD-4DD7-912D-4B852980145C}" destId="{A9C7BCCE-4505-4A71-B90D-6B71D7E0EC57}" srcOrd="0" destOrd="0" parTransId="{F1A11427-ADC8-423A-B56E-10FD669F26FB}" sibTransId="{EB9B82DB-0EF4-4A83-B82D-8E60383B7F85}"/>
    <dgm:cxn modelId="{C757E7F0-2293-4293-910F-71519DD9DF13}" srcId="{A9C7BCCE-4505-4A71-B90D-6B71D7E0EC57}" destId="{5CDE4F0A-DEA6-48DB-B583-7C2EA6D9D3B6}" srcOrd="2" destOrd="0" parTransId="{D551A2A0-8D7B-4918-8C15-323BAE2DDB54}" sibTransId="{7A33BD21-40D3-4B24-87F9-D235E6009395}"/>
    <dgm:cxn modelId="{65DCC9C5-5BF1-464D-AFAC-B8EF493F8D4C}" srcId="{A9C7BCCE-4505-4A71-B90D-6B71D7E0EC57}" destId="{E02C98F4-7F2E-410A-806A-9546EA584B9D}" srcOrd="5" destOrd="0" parTransId="{173E2FAF-718A-4ECF-B852-83145040951E}" sibTransId="{8A1D4100-1602-4BDB-AEE4-CEA77141BEB2}"/>
    <dgm:cxn modelId="{D2DAB256-6D48-4F6F-8893-6A21D08183B5}" type="presOf" srcId="{B7BC3655-EFA1-4976-BC77-2901ECAE30AB}" destId="{B2D593D6-BD6F-4646-ADD6-DF7F72C9CF54}" srcOrd="1" destOrd="0" presId="urn:microsoft.com/office/officeart/2005/8/layout/list1"/>
    <dgm:cxn modelId="{7CA5D213-F4B8-4839-892F-E80B3D0D791B}" srcId="{98FDE1E9-2EBD-4DD7-912D-4B852980145C}" destId="{B7BC3655-EFA1-4976-BC77-2901ECAE30AB}" srcOrd="1" destOrd="0" parTransId="{9C9747B4-B748-4982-934E-2DE0B9A6CD7F}" sibTransId="{AC8C893E-C073-4BB7-BEBB-499F42E954BE}"/>
    <dgm:cxn modelId="{95D156E4-BD47-4639-B566-85A2BEE599E8}" type="presParOf" srcId="{754EA61A-6C77-4C61-864B-6A05DFBFD8E7}" destId="{7AD7F700-A3A4-4807-8A3D-003D07659DB2}" srcOrd="0" destOrd="0" presId="urn:microsoft.com/office/officeart/2005/8/layout/list1"/>
    <dgm:cxn modelId="{E2FB5DCE-7CFF-4F46-A3F2-30D6AF14DBA3}" type="presParOf" srcId="{7AD7F700-A3A4-4807-8A3D-003D07659DB2}" destId="{07F06F38-0EBF-46B4-ACA7-68BB0D61C35A}" srcOrd="0" destOrd="0" presId="urn:microsoft.com/office/officeart/2005/8/layout/list1"/>
    <dgm:cxn modelId="{BD28D48A-04C5-423E-8A06-60CA5F2CCB68}" type="presParOf" srcId="{7AD7F700-A3A4-4807-8A3D-003D07659DB2}" destId="{EDFF3170-E60A-41F1-BFD2-A3B6DD1EA5C6}" srcOrd="1" destOrd="0" presId="urn:microsoft.com/office/officeart/2005/8/layout/list1"/>
    <dgm:cxn modelId="{1A0A8B6D-14C4-4C0B-B476-0731B0BBAD21}" type="presParOf" srcId="{754EA61A-6C77-4C61-864B-6A05DFBFD8E7}" destId="{2C07C0FE-7CAE-4C4B-A895-51E4E9D2152E}" srcOrd="1" destOrd="0" presId="urn:microsoft.com/office/officeart/2005/8/layout/list1"/>
    <dgm:cxn modelId="{D350659F-6ED6-48D8-8E85-7AB92BB4E55E}" type="presParOf" srcId="{754EA61A-6C77-4C61-864B-6A05DFBFD8E7}" destId="{9D78807E-13C2-4F21-9806-D97AF63DE100}" srcOrd="2" destOrd="0" presId="urn:microsoft.com/office/officeart/2005/8/layout/list1"/>
    <dgm:cxn modelId="{13F9A064-4630-45E9-A027-27B9072BF89D}" type="presParOf" srcId="{754EA61A-6C77-4C61-864B-6A05DFBFD8E7}" destId="{9788EC62-8D50-4A05-9DE7-A771B0F0D1C1}" srcOrd="3" destOrd="0" presId="urn:microsoft.com/office/officeart/2005/8/layout/list1"/>
    <dgm:cxn modelId="{7256BC61-FCCB-4F8C-8501-AA08CB1CB7E6}" type="presParOf" srcId="{754EA61A-6C77-4C61-864B-6A05DFBFD8E7}" destId="{A712C115-FE99-47F6-8F12-AB9CD75B854C}" srcOrd="4" destOrd="0" presId="urn:microsoft.com/office/officeart/2005/8/layout/list1"/>
    <dgm:cxn modelId="{FA0F54FF-3A90-4AC0-AD6C-B6D8AA5154F8}" type="presParOf" srcId="{A712C115-FE99-47F6-8F12-AB9CD75B854C}" destId="{092A8275-9AB6-439E-B407-5B2A871D77BD}" srcOrd="0" destOrd="0" presId="urn:microsoft.com/office/officeart/2005/8/layout/list1"/>
    <dgm:cxn modelId="{13AFB0FD-9A65-46D2-B33E-B409B3A3CAC5}" type="presParOf" srcId="{A712C115-FE99-47F6-8F12-AB9CD75B854C}" destId="{B2D593D6-BD6F-4646-ADD6-DF7F72C9CF54}" srcOrd="1" destOrd="0" presId="urn:microsoft.com/office/officeart/2005/8/layout/list1"/>
    <dgm:cxn modelId="{1D0637DE-21EE-423E-846F-AD668931AAEE}" type="presParOf" srcId="{754EA61A-6C77-4C61-864B-6A05DFBFD8E7}" destId="{BE72CB73-4708-4440-BCD4-4A2FDE597873}" srcOrd="5" destOrd="0" presId="urn:microsoft.com/office/officeart/2005/8/layout/list1"/>
    <dgm:cxn modelId="{50A99FC2-D89C-4F75-928A-33CDEE0963B2}" type="presParOf" srcId="{754EA61A-6C77-4C61-864B-6A05DFBFD8E7}" destId="{C6A822CF-7415-41F8-9291-ACD8C91337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B823D-F6F1-4DBE-8886-3BB62AF06471}">
      <dsp:nvSpPr>
        <dsp:cNvPr id="0" name=""/>
        <dsp:cNvSpPr/>
      </dsp:nvSpPr>
      <dsp:spPr>
        <a:xfrm>
          <a:off x="11343" y="0"/>
          <a:ext cx="11604394" cy="1846719"/>
        </a:xfrm>
        <a:prstGeom prst="roundRect">
          <a:avLst>
            <a:gd name="adj" fmla="val 10000"/>
          </a:avLst>
        </a:prstGeom>
        <a:solidFill>
          <a:srgbClr val="FFDC6D">
            <a:alpha val="89804"/>
          </a:srgbClr>
        </a:solidFill>
        <a:ln w="3175" cap="flat" cmpd="sng" algn="ctr">
          <a:solidFill>
            <a:srgbClr val="F79646">
              <a:lumMod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Постановление Правительства РФ от </a:t>
          </a: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16.05.2020 № 696 </a:t>
          </a:r>
        </a:p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юридическим лицам и индивидуальным предпринимателям на возобновление деятельности»</a:t>
          </a:r>
          <a:endParaRPr lang="ru-RU" sz="1800" b="1" kern="1200" dirty="0">
            <a:solidFill>
              <a:srgbClr val="EEECE1">
                <a:lumMod val="2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5432" y="54089"/>
        <a:ext cx="11496216" cy="1738541"/>
      </dsp:txXfrm>
    </dsp:sp>
    <dsp:sp modelId="{53BB71C2-0D0B-4C18-A536-49C8CA533C12}">
      <dsp:nvSpPr>
        <dsp:cNvPr id="0" name=""/>
        <dsp:cNvSpPr/>
      </dsp:nvSpPr>
      <dsp:spPr>
        <a:xfrm>
          <a:off x="6343" y="2066445"/>
          <a:ext cx="11581740" cy="835567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 льготного кредитования ЮЛ и ИП на возобновление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(субсидии предоставляются Минэкономразвития России)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16" y="2090918"/>
        <a:ext cx="11532794" cy="786621"/>
      </dsp:txXfrm>
    </dsp:sp>
    <dsp:sp modelId="{5ABD2A98-C0A3-4C50-AD28-098F09201D30}">
      <dsp:nvSpPr>
        <dsp:cNvPr id="0" name=""/>
        <dsp:cNvSpPr/>
      </dsp:nvSpPr>
      <dsp:spPr>
        <a:xfrm>
          <a:off x="16998" y="3279475"/>
          <a:ext cx="11581740" cy="2777355"/>
        </a:xfrm>
        <a:prstGeom prst="roundRect">
          <a:avLst>
            <a:gd name="adj" fmla="val 10000"/>
          </a:avLst>
        </a:prstGeom>
        <a:solidFill>
          <a:srgbClr val="C2E175">
            <a:alpha val="50000"/>
          </a:srgbClr>
        </a:solidFill>
        <a:ln w="31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Кредитование под льготную ставку 2% (капитализация процентов*)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*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проценты, начисляемые за пользование кредитом в течение базового периода кредитования и периода наблюдения, переносятся в основной долг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tabLst/>
            <a:defRPr/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Возможность снижения суммы кредита (с капитализированными процентами) на 100% или 50%</a:t>
          </a:r>
        </a:p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tabLst/>
            <a:defRPr/>
          </a:pPr>
          <a:endParaRPr lang="ru-RU" sz="1800" b="1" u="sng" kern="1200" dirty="0" smtClean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344" y="3360821"/>
        <a:ext cx="11419048" cy="261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807E-13C2-4F21-9806-D97AF63DE100}">
      <dsp:nvSpPr>
        <dsp:cNvPr id="0" name=""/>
        <dsp:cNvSpPr/>
      </dsp:nvSpPr>
      <dsp:spPr>
        <a:xfrm>
          <a:off x="0" y="217291"/>
          <a:ext cx="9167264" cy="3521700"/>
        </a:xfrm>
        <a:prstGeom prst="rect">
          <a:avLst/>
        </a:prstGeom>
        <a:solidFill>
          <a:srgbClr val="F1F5E7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82" tIns="270764" rIns="711482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 в реестр социально ориентированных некоммерческих организаций или осуществляет деятельность в наиболее пострадавших отраслях (ПП 434) на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01.03.2020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или осуществляет деятельность отраслях, требующих поддержки (ПП 696)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01.03.2020</a:t>
          </a:r>
          <a:endParaRPr lang="ru-RU" sz="1300" b="1" u="sng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 дату обращения в Банк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предпринимателя.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Целевое использование кредитных средств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endParaRPr lang="ru-RU" sz="5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25.11.2020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</a:t>
          </a:r>
          <a:endParaRPr lang="ru-RU" sz="13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Численность работников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базового периода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кредитной сделки на конец каждого календарного месяца составила 80% и более численности работников Заемщика по состоянию на 01.06.2020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Целевое использование кредитных средств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7291"/>
        <a:ext cx="9167264" cy="3521700"/>
      </dsp:txXfrm>
    </dsp:sp>
    <dsp:sp modelId="{EDFF3170-E60A-41F1-BFD2-A3B6DD1EA5C6}">
      <dsp:nvSpPr>
        <dsp:cNvPr id="0" name=""/>
        <dsp:cNvSpPr/>
      </dsp:nvSpPr>
      <dsp:spPr>
        <a:xfrm>
          <a:off x="458363" y="25411"/>
          <a:ext cx="6417084" cy="383760"/>
        </a:xfrm>
        <a:prstGeom prst="roundRect">
          <a:avLst/>
        </a:prstGeom>
        <a:solidFill>
          <a:srgbClr val="FFDE75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551" tIns="0" rIns="2425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ПО ПРОЦЕНТНОЙ СТАВКЕ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097" y="44145"/>
        <a:ext cx="6379616" cy="346292"/>
      </dsp:txXfrm>
    </dsp:sp>
    <dsp:sp modelId="{C6A822CF-7415-41F8-9291-ACD8C9133747}">
      <dsp:nvSpPr>
        <dsp:cNvPr id="0" name=""/>
        <dsp:cNvSpPr/>
      </dsp:nvSpPr>
      <dsp:spPr>
        <a:xfrm>
          <a:off x="0" y="4001072"/>
          <a:ext cx="9167264" cy="3030300"/>
        </a:xfrm>
        <a:prstGeom prst="rect">
          <a:avLst/>
        </a:prstGeom>
        <a:solidFill>
          <a:srgbClr val="F1F5E7">
            <a:alpha val="89804"/>
          </a:srgb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482" tIns="270764" rIns="711482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отношении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 состоянию на дату окончания периода наблюдения (31.03.2020)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не введена процедура банкротства, деятельность Клиента не приостановлена в порядке, предусмотренном законодательством Российской Федерации, а Клиент - ИП не должен прекратить деятельность в качестве индивидуального предпринимателя.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Средняя заработная плата, выплачиваемая одному работнику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сделке, определяемая с использованием информационного сервиса ФНС России, составила не менее минимального размера оплаты труда (МРОТ)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Банком списана задолженность по кредитной сделке не позднее 01.04.2020: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размере </a:t>
          </a:r>
          <a:r>
            <a:rPr lang="ru-RU" sz="15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если Численность работников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 на конец каждого календарного месяца составила </a:t>
          </a:r>
          <a:r>
            <a:rPr lang="ru-RU" sz="15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80%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более численности работников Заемщика по состоянию на 01.06.2020;</a:t>
          </a:r>
          <a:endParaRPr lang="ru-RU" sz="13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размере </a:t>
          </a:r>
          <a:r>
            <a:rPr lang="ru-RU" sz="15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если численность работников Заемщика </a:t>
          </a:r>
          <a:r>
            <a:rPr lang="ru-RU" sz="13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течение периода наблюдения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по кредитной сделке на конец каждого календарного месяца составила </a:t>
          </a:r>
          <a:r>
            <a:rPr lang="ru-RU" sz="15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r>
            <a:rPr lang="ru-RU" sz="13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более численности работников Заемщика по состоянию на 01.06.2020</a:t>
          </a:r>
          <a:endParaRPr lang="ru-RU" sz="1300" b="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01072"/>
        <a:ext cx="9167264" cy="3030300"/>
      </dsp:txXfrm>
    </dsp:sp>
    <dsp:sp modelId="{B2D593D6-BD6F-4646-ADD6-DF7F72C9CF54}">
      <dsp:nvSpPr>
        <dsp:cNvPr id="0" name=""/>
        <dsp:cNvSpPr/>
      </dsp:nvSpPr>
      <dsp:spPr>
        <a:xfrm>
          <a:off x="458363" y="3809192"/>
          <a:ext cx="6417084" cy="383760"/>
        </a:xfrm>
        <a:prstGeom prst="roundRect">
          <a:avLst/>
        </a:prstGeom>
        <a:solidFill>
          <a:srgbClr val="FFDE75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551" tIns="0" rIns="2425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СУБСИДИЯ ПО СПИСАНИЮ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097" y="3827926"/>
        <a:ext cx="63796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4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14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/>
          <a:lstStyle>
            <a:lvl1pPr algn="r">
              <a:defRPr sz="1100"/>
            </a:lvl1pPr>
          </a:lstStyle>
          <a:p>
            <a:fld id="{9CFFD9CC-76D8-4C9A-8DA3-2AB54A554D6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76" tIns="46837" rIns="93676" bIns="468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2" y="4716471"/>
            <a:ext cx="5438775" cy="4467225"/>
          </a:xfrm>
          <a:prstGeom prst="rect">
            <a:avLst/>
          </a:prstGeom>
        </p:spPr>
        <p:txBody>
          <a:bodyPr vert="horz" lIns="93676" tIns="46837" rIns="93676" bIns="468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62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9762"/>
            <a:ext cx="2946400" cy="496887"/>
          </a:xfrm>
          <a:prstGeom prst="rect">
            <a:avLst/>
          </a:prstGeom>
        </p:spPr>
        <p:txBody>
          <a:bodyPr vert="horz" lIns="93676" tIns="46837" rIns="93676" bIns="46837" rtlCol="0" anchor="b"/>
          <a:lstStyle>
            <a:lvl1pPr algn="r">
              <a:defRPr sz="1100"/>
            </a:lvl1pPr>
          </a:lstStyle>
          <a:p>
            <a:fld id="{35B6D981-6F97-41A0-832B-17A7132D2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8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AB64AF-FF5F-4F1D-B538-ACAB5B218672}" type="datetime1">
              <a:rPr lang="ru-RU" smtClean="0"/>
              <a:t>21.07.2020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1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AB64AF-FF5F-4F1D-B538-ACAB5B218672}" type="datetime1">
              <a:rPr lang="ru-RU" smtClean="0"/>
              <a:t>21.07.2020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3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0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1.xml"/><Relationship Id="rId7" Type="http://schemas.openxmlformats.org/officeDocument/2006/relationships/image" Target="../media/image12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3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1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927055" cy="9699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694" y="748155"/>
            <a:ext cx="5835808" cy="887520"/>
          </a:xfrm>
        </p:spPr>
        <p:txBody>
          <a:bodyPr anchor="ctr">
            <a:normAutofit/>
          </a:bodyPr>
          <a:lstStyle>
            <a:lvl1pPr>
              <a:defRPr sz="224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95" y="2186940"/>
            <a:ext cx="11615173" cy="625856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65798" y="9138809"/>
            <a:ext cx="2987040" cy="51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2491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1520"/>
            <a:ext cx="12801600" cy="304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379" y="3556000"/>
            <a:ext cx="5304361" cy="2453640"/>
          </a:xfrm>
        </p:spPr>
        <p:txBody>
          <a:bodyPr bIns="187200" anchor="ctr">
            <a:normAutofit/>
          </a:bodyPr>
          <a:lstStyle>
            <a:lvl1pPr algn="l">
              <a:defRPr sz="3360" b="1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6379" y="748157"/>
            <a:ext cx="5304361" cy="8875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1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16379" y="6675481"/>
            <a:ext cx="5304361" cy="30774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96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616379" y="7337046"/>
            <a:ext cx="5304361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960" baseline="0" dirty="0">
                <a:solidFill>
                  <a:schemeClr val="accent6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616378" y="9118940"/>
            <a:ext cx="8902060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1520"/>
            <a:ext cx="12801600" cy="304038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616379" y="3556000"/>
            <a:ext cx="5304361" cy="245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28525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20850" y="7629665"/>
            <a:ext cx="10709481" cy="344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24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820850" y="8371782"/>
            <a:ext cx="5304361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80" baseline="0" dirty="0">
                <a:solidFill>
                  <a:schemeClr val="tx1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820850" y="9154501"/>
            <a:ext cx="10709481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accent6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accent6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820850" y="6272147"/>
            <a:ext cx="10709481" cy="11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801601" cy="6049523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739" y="748157"/>
            <a:ext cx="5304361" cy="887520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16255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36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3057632" cy="9797491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9119" y="748154"/>
            <a:ext cx="4480262" cy="887519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379" y="748157"/>
            <a:ext cx="5304361" cy="8875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2448170"/>
            <a:ext cx="176400" cy="736299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16380" y="4888847"/>
            <a:ext cx="10709481" cy="3447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224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758612" y="4667281"/>
            <a:ext cx="12162412" cy="2223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616379" y="6291522"/>
            <a:ext cx="2122504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80" baseline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616380" y="9317058"/>
            <a:ext cx="10709481" cy="34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defTabSz="1149683" eaLnBrk="0" hangingPunct="0"/>
            <a:r>
              <a:rPr lang="ru-RU" sz="1120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</a:t>
            </a:r>
            <a:r>
              <a:rPr lang="en-US" sz="112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"Мак-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1149683" eaLnBrk="0" hangingPunct="0"/>
            <a:r>
              <a:rPr lang="ru-RU" sz="1120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1120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1120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616380" y="3265341"/>
            <a:ext cx="10709481" cy="11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336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360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8"/>
          <a:ext cx="2268" cy="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8"/>
                        <a:ext cx="2268" cy="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24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4538" y="9022826"/>
            <a:ext cx="12797063" cy="57837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90274" y="748156"/>
            <a:ext cx="7790735" cy="887519"/>
          </a:xfrm>
        </p:spPr>
        <p:txBody>
          <a:bodyPr anchor="ctr">
            <a:noAutofit/>
          </a:bodyPr>
          <a:lstStyle>
            <a:lvl1pPr>
              <a:defRPr sz="224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2234656" y="9233562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9715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0" y="2270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0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" y="2270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4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74" y="748156"/>
            <a:ext cx="7790735" cy="887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12234656" y="9296705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748156"/>
            <a:ext cx="176400" cy="827466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234656" y="9233562"/>
            <a:ext cx="177934" cy="17575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2" baseline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ru-RU" sz="1142" baseline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29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28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0" y="3337970"/>
            <a:ext cx="6444926" cy="3040201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6444926" y="3337970"/>
            <a:ext cx="1015964" cy="304020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7678599" y="3337970"/>
            <a:ext cx="637746" cy="304020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8745458" y="3337970"/>
            <a:ext cx="1269952" cy="304020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10015410" y="3337970"/>
            <a:ext cx="437493" cy="3040201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10676530" y="3337970"/>
            <a:ext cx="850484" cy="304020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11965339" y="3337970"/>
            <a:ext cx="217707" cy="304020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12175694" y="3337970"/>
            <a:ext cx="625906" cy="304020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29888" y="4330505"/>
            <a:ext cx="5631229" cy="105513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28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29888" y="6639868"/>
            <a:ext cx="5631229" cy="30774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0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29888" y="7219954"/>
            <a:ext cx="5631229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aseline="0" dirty="0">
                <a:solidFill>
                  <a:schemeClr val="accent6"/>
                </a:solidFill>
                <a:latin typeface="+mn-lt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29888" y="9069225"/>
            <a:ext cx="11828152" cy="3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1149666" eaLnBrk="0" hangingPunct="0"/>
            <a:r>
              <a:rPr lang="ru-RU" sz="1143" baseline="0" dirty="0">
                <a:solidFill>
                  <a:schemeClr val="accent6"/>
                </a:solidFill>
                <a:latin typeface="+mn-lt"/>
              </a:rPr>
              <a:t>КОНФИДЕНЦИАЛЬНАЯ ИНФОРМАЦИЯ, СОБСТВЕННОСТЬ ООО"Мак-Кинзи и Компания СиАйЭс"</a:t>
            </a:r>
          </a:p>
          <a:p>
            <a:pPr defTabSz="1149666" eaLnBrk="0" hangingPunct="0"/>
            <a:r>
              <a:rPr lang="ru-RU" sz="1143" baseline="0" dirty="0">
                <a:solidFill>
                  <a:schemeClr val="accent6"/>
                </a:solidFill>
                <a:latin typeface="+mn-lt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765591"/>
            <a:ext cx="176399" cy="887466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71" dirty="0"/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8330454" y="754688"/>
            <a:ext cx="4362441" cy="902260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51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24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8" cy="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ED8B3A-E347-4607-8E72-BBA77B692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8" cy="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71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319757" y="780711"/>
            <a:ext cx="7846507" cy="439640"/>
          </a:xfrm>
        </p:spPr>
        <p:txBody>
          <a:bodyPr/>
          <a:lstStyle>
            <a:lvl1pPr>
              <a:defRPr sz="2857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2234926" y="9224092"/>
            <a:ext cx="177934" cy="17588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3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ru-RU" sz="1143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7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18"/>
            <a:endParaRPr lang="ru-RU" sz="1143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8810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9" y="2269"/>
          <a:ext cx="2267" cy="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think-cell Slide" r:id="rId6" imgW="386" imgH="386" progId="TCLayout.ActiveDocument.1">
                  <p:embed/>
                </p:oleObj>
              </mc:Choice>
              <mc:Fallback>
                <p:oleObj name="think-cell Slide" r:id="rId6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9" y="2269"/>
                        <a:ext cx="2267" cy="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6778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571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12234656" y="9296641"/>
            <a:ext cx="177934" cy="17588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1143" baseline="0" smtClean="0">
                <a:solidFill>
                  <a:srgbClr val="FFFFFF"/>
                </a:solidFill>
                <a:latin typeface="+mn-lt"/>
              </a:rPr>
              <a:pPr/>
              <a:t>‹#›</a:t>
            </a:fld>
            <a:endParaRPr lang="ru-RU" sz="1143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648176" y="9296641"/>
            <a:ext cx="1442703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78918"/>
            <a:r>
              <a:rPr lang="ru-RU" sz="1143" baseline="0" dirty="0">
                <a:solidFill>
                  <a:srgbClr val="FFFFFF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1545252" y="72567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18"/>
            <a:endParaRPr lang="ru-RU" sz="1143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12801600" cy="9601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6" y="763353"/>
            <a:ext cx="12089248" cy="3956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97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6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9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7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9" Type="http://schemas.openxmlformats.org/officeDocument/2006/relationships/tags" Target="../tags/tag32.xml"/><Relationship Id="rId21" Type="http://schemas.openxmlformats.org/officeDocument/2006/relationships/tags" Target="../tags/tag14.xml"/><Relationship Id="rId34" Type="http://schemas.openxmlformats.org/officeDocument/2006/relationships/tags" Target="../tags/tag27.xml"/><Relationship Id="rId42" Type="http://schemas.openxmlformats.org/officeDocument/2006/relationships/tags" Target="../tags/tag35.xml"/><Relationship Id="rId47" Type="http://schemas.openxmlformats.org/officeDocument/2006/relationships/tags" Target="../tags/tag40.xml"/><Relationship Id="rId50" Type="http://schemas.openxmlformats.org/officeDocument/2006/relationships/tags" Target="../tags/tag4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9.xml"/><Relationship Id="rId29" Type="http://schemas.openxmlformats.org/officeDocument/2006/relationships/tags" Target="../tags/tag22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tags" Target="../tags/tag25.xml"/><Relationship Id="rId37" Type="http://schemas.openxmlformats.org/officeDocument/2006/relationships/tags" Target="../tags/tag30.xml"/><Relationship Id="rId40" Type="http://schemas.openxmlformats.org/officeDocument/2006/relationships/tags" Target="../tags/tag33.xml"/><Relationship Id="rId45" Type="http://schemas.openxmlformats.org/officeDocument/2006/relationships/tags" Target="../tags/tag38.xml"/><Relationship Id="rId53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tags" Target="../tags/tag24.xml"/><Relationship Id="rId44" Type="http://schemas.openxmlformats.org/officeDocument/2006/relationships/tags" Target="../tags/tag37.xml"/><Relationship Id="rId52" Type="http://schemas.openxmlformats.org/officeDocument/2006/relationships/image" Target="../media/image4.emf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Relationship Id="rId35" Type="http://schemas.openxmlformats.org/officeDocument/2006/relationships/tags" Target="../tags/tag28.xml"/><Relationship Id="rId43" Type="http://schemas.openxmlformats.org/officeDocument/2006/relationships/tags" Target="../tags/tag36.xml"/><Relationship Id="rId48" Type="http://schemas.openxmlformats.org/officeDocument/2006/relationships/tags" Target="../tags/tag41.xml"/><Relationship Id="rId8" Type="http://schemas.openxmlformats.org/officeDocument/2006/relationships/tags" Target="../tags/tag1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33" Type="http://schemas.openxmlformats.org/officeDocument/2006/relationships/tags" Target="../tags/tag26.xml"/><Relationship Id="rId38" Type="http://schemas.openxmlformats.org/officeDocument/2006/relationships/tags" Target="../tags/tag31.xml"/><Relationship Id="rId46" Type="http://schemas.openxmlformats.org/officeDocument/2006/relationships/tags" Target="../tags/tag39.xml"/><Relationship Id="rId20" Type="http://schemas.openxmlformats.org/officeDocument/2006/relationships/tags" Target="../tags/tag13.xml"/><Relationship Id="rId41" Type="http://schemas.openxmlformats.org/officeDocument/2006/relationships/tags" Target="../tags/tag34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36" Type="http://schemas.openxmlformats.org/officeDocument/2006/relationships/tags" Target="../tags/tag29.xml"/><Relationship Id="rId49" Type="http://schemas.openxmlformats.org/officeDocument/2006/relationships/tags" Target="../tags/tag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5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54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3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56C6-D47B-49B4-B9AC-A94CD82AC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6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226778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40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90274" y="748156"/>
            <a:ext cx="7790735" cy="88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90274" y="289903"/>
            <a:ext cx="700513" cy="1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42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90274" y="1699370"/>
            <a:ext cx="12193839" cy="30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96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0085" y="8472489"/>
            <a:ext cx="12311758" cy="17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2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0085" y="8760482"/>
            <a:ext cx="10285349" cy="17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870765" indent="-870765" defTabSz="1278936">
              <a:tabLst>
                <a:tab pos="900245" algn="l"/>
              </a:tabLst>
            </a:pPr>
            <a:r>
              <a:rPr lang="ru-RU" sz="1120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290274" y="3854223"/>
            <a:ext cx="12193839" cy="158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90274" y="2147125"/>
            <a:ext cx="12193839" cy="535164"/>
            <a:chOff x="915" y="794"/>
            <a:chExt cx="2686" cy="23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80" b="1" baseline="0" dirty="0">
                  <a:solidFill>
                    <a:schemeClr val="tx2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8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791939" y="270120"/>
            <a:ext cx="689909" cy="218905"/>
            <a:chOff x="8257822" y="285750"/>
            <a:chExt cx="482953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7016" y="285750"/>
              <a:ext cx="463759" cy="1424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78936">
                <a:buClr>
                  <a:srgbClr val="002960"/>
                </a:buClr>
              </a:pPr>
              <a:r>
                <a:rPr lang="ru-RU" sz="1142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57822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57822" y="438997"/>
              <a:ext cx="48295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11545252" y="72566"/>
            <a:ext cx="938860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78936"/>
            <a:endParaRPr lang="ru-RU" sz="114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10776214" y="3785020"/>
            <a:ext cx="1658797" cy="1087719"/>
            <a:chOff x="7607284" y="279400"/>
            <a:chExt cx="1161199" cy="761475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 err="1">
                  <a:latin typeface="+mn-lt"/>
                  <a:ea typeface="+mn-ea"/>
                </a:rPr>
                <a:t>Legend</a:t>
              </a:r>
              <a:endParaRPr lang="ru-RU" sz="1999" baseline="0" dirty="0">
                <a:latin typeface="+mn-lt"/>
                <a:ea typeface="+mn-ea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501"/>
              <a:ext cx="599224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11216168" y="5079895"/>
            <a:ext cx="1218849" cy="1468683"/>
            <a:chOff x="5894005" y="919828"/>
            <a:chExt cx="853225" cy="1028175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331" baseline="0" dirty="0">
                <a:latin typeface="+mn-lt"/>
                <a:ea typeface="+mn-ea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3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29"/>
              <a:ext cx="599225" cy="215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11120916" y="6755733"/>
            <a:ext cx="1314095" cy="1879128"/>
            <a:chOff x="5894005" y="2696542"/>
            <a:chExt cx="919899" cy="1315514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331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>
                  <a:latin typeface="+mn-lt"/>
                  <a:ea typeface="+mn-ea"/>
                </a:rPr>
                <a:t>Legend</a:t>
              </a:r>
              <a:endParaRPr lang="ru-RU" sz="1999" baseline="0" dirty="0">
                <a:latin typeface="+mn-lt"/>
                <a:ea typeface="+mn-ea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6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8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599224" cy="21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78936">
                <a:buClr>
                  <a:schemeClr val="tx2"/>
                </a:buClr>
              </a:pPr>
              <a:r>
                <a:rPr lang="ru-RU" sz="1999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80150" y="3490729"/>
            <a:ext cx="2179334" cy="2176937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 algn="ctr"/>
            <a:r>
              <a:rPr lang="en-US" sz="1999" dirty="0"/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130838" y="3490727"/>
            <a:ext cx="2179334" cy="2176937"/>
          </a:xfrm>
          <a:prstGeom prst="rect">
            <a:avLst/>
          </a:prstGeom>
          <a:solidFill>
            <a:schemeClr val="accent1"/>
          </a:solidFill>
        </p:spPr>
        <p:txBody>
          <a:bodyPr vert="horz" lIns="106680" tIns="106680" rIns="106680" bIns="10668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/>
              <a:t>Text</a:t>
            </a:r>
            <a:endParaRPr lang="en-US" sz="1999" dirty="0"/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552263" y="3490727"/>
            <a:ext cx="2179334" cy="2176937"/>
          </a:xfrm>
          <a:prstGeom prst="roundRect">
            <a:avLst/>
          </a:prstGeom>
          <a:solidFill>
            <a:schemeClr val="accent1"/>
          </a:solidFill>
        </p:spPr>
        <p:txBody>
          <a:bodyPr vert="horz" lIns="106680" tIns="106680" rIns="106680" bIns="10668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/>
              <a:t>Text</a:t>
            </a:r>
            <a:endParaRPr lang="en-US" sz="1999" dirty="0"/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780150" y="7401559"/>
            <a:ext cx="2614748" cy="1306162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1008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0"/>
            <a:r>
              <a:rPr lang="en-US" sz="1999" dirty="0"/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5400000">
            <a:off x="7933915" y="5452798"/>
            <a:ext cx="4414829" cy="49069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2847" tIns="102847" rIns="102847" bIns="102847" anchor="ctr"/>
          <a:lstStyle/>
          <a:p>
            <a:endParaRPr lang="en-US" sz="2285">
              <a:latin typeface="+mn-lt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gray">
          <a:xfrm>
            <a:off x="8512634" y="6020831"/>
            <a:ext cx="272133" cy="2358352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31" baseline="30000"/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 bwMode="gray">
          <a:xfrm>
            <a:off x="9127233" y="6020831"/>
            <a:ext cx="362939" cy="362823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85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85" dirty="0">
                <a:latin typeface="+mn-lt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5646410" y="7644002"/>
            <a:ext cx="500402" cy="1143710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102847" tIns="102847" rIns="102847" bIns="102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defTabSz="1278936" eaLnBrk="1" latinLnBrk="0" hangingPunct="1">
              <a:buClr>
                <a:schemeClr val="tx2"/>
              </a:buClr>
              <a:buSzPct val="100000"/>
            </a:pPr>
            <a:endParaRPr lang="ru-RU" sz="2331" baseline="0" dirty="0" err="1">
              <a:solidFill>
                <a:schemeClr val="tx1"/>
              </a:solidFill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 userDrawn="1">
            <p:custDataLst>
              <p:tags r:id="rId14"/>
            </p:custDataLst>
          </p:nvPr>
        </p:nvGrpSpPr>
        <p:grpSpPr>
          <a:xfrm>
            <a:off x="6359973" y="7644002"/>
            <a:ext cx="761264" cy="1143710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7334399" y="7644002"/>
            <a:ext cx="932831" cy="1143710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 defTabSz="1278936" eaLnBrk="1" latinLnBrk="0" hangingPunct="1">
                <a:buClr>
                  <a:schemeClr val="tx2"/>
                </a:buClr>
                <a:buSzPct val="100000"/>
              </a:pPr>
              <a:endParaRPr lang="ru-RU" sz="2331" baseline="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 userDrawn="1">
            <p:custDataLst>
              <p:tags r:id="rId16"/>
            </p:custDataLst>
          </p:nvPr>
        </p:nvGrpSpPr>
        <p:grpSpPr bwMode="gray">
          <a:xfrm>
            <a:off x="2783289" y="6020831"/>
            <a:ext cx="2614748" cy="1306162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285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 b="0" dirty="0"/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 bwMode="gray">
          <a:xfrm>
            <a:off x="5647961" y="6020831"/>
            <a:ext cx="2613159" cy="1306162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2285" b="1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 dirty="0"/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2285" b="1" dirty="0" err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/>
              <a:r>
                <a:rPr lang="en-US" sz="1999"/>
                <a:t>Text</a:t>
              </a:r>
              <a:endParaRPr lang="en-US" sz="1999" dirty="0"/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id="{2A12DA99-A00D-4EE2-B4EA-C3DEF23DFE52}"/>
              </a:ext>
            </a:extLst>
          </p:cNvPr>
          <p:cNvPicPr>
            <a:picLocks/>
          </p:cNvPicPr>
          <p:nvPr userDrawn="1"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19" y="748156"/>
            <a:ext cx="4462482" cy="887519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5F03421-F063-43E9-B7C3-8070DCD8E05D}"/>
              </a:ext>
            </a:extLst>
          </p:cNvPr>
          <p:cNvSpPr>
            <a:spLocks/>
          </p:cNvSpPr>
          <p:nvPr userDrawn="1"/>
        </p:nvSpPr>
        <p:spPr>
          <a:xfrm>
            <a:off x="0" y="748156"/>
            <a:ext cx="176400" cy="887519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44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1278936" rtl="0" eaLnBrk="1" fontAlgn="base" hangingPunct="1">
        <a:spcBef>
          <a:spcPct val="0"/>
        </a:spcBef>
        <a:spcAft>
          <a:spcPct val="0"/>
        </a:spcAft>
        <a:tabLst>
          <a:tab pos="385494" algn="l"/>
        </a:tabLst>
        <a:defRPr sz="224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2pPr>
      <a:lvl3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3pPr>
      <a:lvl4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4pPr>
      <a:lvl5pPr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5pPr>
      <a:lvl6pPr marL="653073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6pPr>
      <a:lvl7pPr marL="1306147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7pPr>
      <a:lvl8pPr marL="1959220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8pPr>
      <a:lvl9pPr marL="2612295" algn="l" defTabSz="1278936" rtl="0" eaLnBrk="1" fontAlgn="base" hangingPunct="1">
        <a:spcBef>
          <a:spcPct val="0"/>
        </a:spcBef>
        <a:spcAft>
          <a:spcPct val="0"/>
        </a:spcAft>
        <a:defRPr sz="2715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999" baseline="0">
          <a:solidFill>
            <a:schemeClr val="tx1"/>
          </a:solidFill>
          <a:latin typeface="+mn-lt"/>
          <a:ea typeface="+mn-ea"/>
          <a:cs typeface="+mn-cs"/>
        </a:defRPr>
      </a:lvl1pPr>
      <a:lvl2pPr marL="282827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999" baseline="0">
          <a:solidFill>
            <a:schemeClr val="tx1"/>
          </a:solidFill>
          <a:latin typeface="+mn-lt"/>
        </a:defRPr>
      </a:lvl2pPr>
      <a:lvl3pPr marL="565655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999" baseline="0">
          <a:solidFill>
            <a:schemeClr val="tx1"/>
          </a:solidFill>
          <a:latin typeface="+mn-lt"/>
        </a:defRPr>
      </a:lvl3pPr>
      <a:lvl4pPr marL="848481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999" baseline="0">
          <a:solidFill>
            <a:schemeClr val="tx1"/>
          </a:solidFill>
          <a:latin typeface="+mn-lt"/>
        </a:defRPr>
      </a:lvl4pPr>
      <a:lvl5pPr marL="1131309" indent="-282827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999" baseline="0">
          <a:solidFill>
            <a:schemeClr val="tx1"/>
          </a:solidFill>
          <a:latin typeface="+mn-lt"/>
        </a:defRPr>
      </a:lvl5pPr>
      <a:lvl6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6pPr>
      <a:lvl7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7pPr>
      <a:lvl8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8pPr>
      <a:lvl9pPr marL="1071041" indent="-185945" algn="l" defTabSz="127893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1pPr>
      <a:lvl2pPr marL="653073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2pPr>
      <a:lvl3pPr marL="1306147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3pPr>
      <a:lvl4pPr marL="1959220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4pPr>
      <a:lvl5pPr marL="2612295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5pPr>
      <a:lvl6pPr marL="3265368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6pPr>
      <a:lvl7pPr marL="3918442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7pPr>
      <a:lvl8pPr marL="4571515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8pPr>
      <a:lvl9pPr marL="5224589" algn="l" defTabSz="1306147" rtl="0" eaLnBrk="1" latinLnBrk="0" hangingPunct="1">
        <a:defRPr sz="2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26778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71" b="1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319758" y="427960"/>
            <a:ext cx="700513" cy="1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43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319758" y="1739947"/>
            <a:ext cx="12089247" cy="3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000" baseline="0" dirty="0">
                <a:solidFill>
                  <a:schemeClr val="accent6"/>
                </a:solidFill>
                <a:latin typeface="+mn-lt"/>
                <a:ea typeface="+mn-ea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319758" y="8413724"/>
            <a:ext cx="12089247" cy="1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43" baseline="0" dirty="0">
                <a:solidFill>
                  <a:schemeClr val="accent6"/>
                </a:solidFill>
                <a:latin typeface="+mn-lt"/>
                <a:ea typeface="+mn-ea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319758" y="8701716"/>
            <a:ext cx="12089247" cy="1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870753" indent="-870753" defTabSz="1278918">
              <a:tabLst>
                <a:tab pos="900232" algn="l"/>
              </a:tabLst>
            </a:pPr>
            <a:r>
              <a:rPr lang="ru-RU" sz="1143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2075018" y="2787422"/>
            <a:ext cx="6145675" cy="15827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075017" y="1887328"/>
            <a:ext cx="6091248" cy="634940"/>
            <a:chOff x="915" y="750"/>
            <a:chExt cx="2686" cy="28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50"/>
              <a:ext cx="2686" cy="2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0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20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732842" y="408176"/>
            <a:ext cx="676169" cy="215424"/>
            <a:chOff x="8267440" y="285750"/>
            <a:chExt cx="473335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7016" y="285750"/>
              <a:ext cx="463759" cy="1425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78918">
                <a:buClr>
                  <a:srgbClr val="002960"/>
                </a:buClr>
              </a:pPr>
              <a:r>
                <a:rPr lang="ru-RU" sz="1143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19757" y="802694"/>
            <a:ext cx="7846507" cy="3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9022863"/>
            <a:ext cx="12801600" cy="578337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357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559037"/>
            <a:ext cx="176399" cy="887466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3571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8330454" y="548133"/>
            <a:ext cx="4362441" cy="902260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357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7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defTabSz="1278918" rtl="0" eaLnBrk="1" fontAlgn="base" hangingPunct="1">
        <a:spcBef>
          <a:spcPct val="0"/>
        </a:spcBef>
        <a:spcAft>
          <a:spcPct val="0"/>
        </a:spcAft>
        <a:tabLst>
          <a:tab pos="385489" algn="l"/>
        </a:tabLst>
        <a:defRPr sz="2571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2pPr>
      <a:lvl3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3pPr>
      <a:lvl4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4pPr>
      <a:lvl5pPr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5pPr>
      <a:lvl6pPr marL="653064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6pPr>
      <a:lvl7pPr marL="1306129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7pPr>
      <a:lvl8pPr marL="1959193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8pPr>
      <a:lvl9pPr marL="2612258" algn="l" defTabSz="1278918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2000" baseline="0">
          <a:solidFill>
            <a:schemeClr val="tx1"/>
          </a:solidFill>
          <a:latin typeface="+mn-lt"/>
          <a:ea typeface="+mn-ea"/>
          <a:cs typeface="+mn-cs"/>
        </a:defRPr>
      </a:lvl1pPr>
      <a:lvl2pPr marL="276645" indent="-274378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2000" baseline="0">
          <a:solidFill>
            <a:schemeClr val="tx1"/>
          </a:solidFill>
          <a:latin typeface="+mn-lt"/>
        </a:defRPr>
      </a:lvl2pPr>
      <a:lvl3pPr marL="653064" indent="-37415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2000" baseline="0">
          <a:solidFill>
            <a:schemeClr val="tx1"/>
          </a:solidFill>
          <a:latin typeface="+mn-lt"/>
        </a:defRPr>
      </a:lvl3pPr>
      <a:lvl4pPr marL="877556" indent="-222223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2000" baseline="0">
          <a:solidFill>
            <a:schemeClr val="tx1"/>
          </a:solidFill>
          <a:latin typeface="+mn-lt"/>
        </a:defRPr>
      </a:lvl4pPr>
      <a:lvl5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00" baseline="0">
          <a:solidFill>
            <a:schemeClr val="tx1"/>
          </a:solidFill>
          <a:latin typeface="+mn-lt"/>
        </a:defRPr>
      </a:lvl5pPr>
      <a:lvl6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6pPr>
      <a:lvl7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7pPr>
      <a:lvl8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8pPr>
      <a:lvl9pPr marL="1071026" indent="-185942" algn="l" defTabSz="127891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5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1pPr>
      <a:lvl2pPr marL="653064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306129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3pPr>
      <a:lvl4pPr marL="1959193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4pPr>
      <a:lvl5pPr marL="2612258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5pPr>
      <a:lvl6pPr marL="3265322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6pPr>
      <a:lvl7pPr marL="3918387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7pPr>
      <a:lvl8pPr marL="4571451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8pPr>
      <a:lvl9pPr marL="5224516" algn="l" defTabSz="130612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187" y="3216424"/>
            <a:ext cx="6348613" cy="325267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 льготном кредитовании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рамках Постановления Правительства от 16.05.2020 № 696 </a:t>
            </a:r>
          </a:p>
        </p:txBody>
      </p:sp>
    </p:spTree>
    <p:extLst>
      <p:ext uri="{BB962C8B-B14F-4D97-AF65-F5344CB8AC3E}">
        <p14:creationId xmlns:p14="http://schemas.microsoft.com/office/powerpoint/2010/main" val="22462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49" y="568894"/>
            <a:ext cx="8208912" cy="98039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отраслей российской экономики, наиболее пострадавших в условиях ухудшения ситуации в результате распространения новой </a:t>
            </a:r>
            <a:r>
              <a:rPr lang="ru-RU" sz="16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781808" y="1844346"/>
            <a:ext cx="3987325" cy="2232248"/>
            <a:chOff x="7899410" y="2154217"/>
            <a:chExt cx="3714994" cy="19494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899410" y="2154217"/>
              <a:ext cx="3714994" cy="1949490"/>
            </a:xfrm>
            <a:prstGeom prst="roundRect">
              <a:avLst>
                <a:gd name="adj" fmla="val 10000"/>
              </a:avLst>
            </a:prstGeom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7956511" y="2211316"/>
              <a:ext cx="3600798" cy="1835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Постановление Правительства РФ от 03.04.2020 № 434 «Об утверждении перечня отраслей российской экономики, в наибольшей степени пострадавших в условиях ухудшения ситуации в результате распространения новой </a:t>
              </a:r>
              <a:r>
                <a:rPr lang="ru-RU" sz="1600" b="1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коронавирусной</a:t>
              </a: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инфекции»</a:t>
              </a:r>
            </a:p>
          </p:txBody>
        </p:sp>
      </p:grpSp>
      <p:sp>
        <p:nvSpPr>
          <p:cNvPr id="11" name="Скругленный прямоугольник 47">
            <a:extLst>
              <a:ext uri="{FF2B5EF4-FFF2-40B4-BE49-F238E27FC236}">
                <a16:creationId xmlns:a16="http://schemas.microsoft.com/office/drawing/2014/main" id="{1EA6826B-70F2-4F43-8B4E-770CB7AFA446}"/>
              </a:ext>
            </a:extLst>
          </p:cNvPr>
          <p:cNvSpPr/>
          <p:nvPr/>
        </p:nvSpPr>
        <p:spPr>
          <a:xfrm>
            <a:off x="147826" y="1660704"/>
            <a:ext cx="8373035" cy="310854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Авиаперевозки, аэропортовая деятельность, автоперевозки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прочего сухопутного пассажирского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автомобильного грузового транспорта и услуги по перевозкам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пассажирского воздушного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грузового воздушного транспорта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автовокзалов и автостанций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вспомогательная, связанная с воздушным транспортом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Культура, организация досуга 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творческая, деятельность в области искусства и организации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демонстрации кинофильмов</a:t>
            </a:r>
          </a:p>
          <a:p>
            <a:pPr marL="3600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Физкультурно-оздоровительная деятельность и спорт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спорта, отдыха и развлечений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физкультурно-оздоровительная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санаторно-курортных организаций</a:t>
            </a:r>
          </a:p>
        </p:txBody>
      </p:sp>
      <p:sp>
        <p:nvSpPr>
          <p:cNvPr id="12" name="Скругленный прямоугольник 47">
            <a:extLst>
              <a:ext uri="{FF2B5EF4-FFF2-40B4-BE49-F238E27FC236}">
                <a16:creationId xmlns:a16="http://schemas.microsoft.com/office/drawing/2014/main" id="{7540778F-FBD2-4A1D-8C99-A9D782FBA556}"/>
              </a:ext>
            </a:extLst>
          </p:cNvPr>
          <p:cNvSpPr/>
          <p:nvPr/>
        </p:nvSpPr>
        <p:spPr>
          <a:xfrm>
            <a:off x="143815" y="4670401"/>
            <a:ext cx="11773302" cy="44012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Деятельность туристических агентств и прочих организаций, предоставляющих услуги в сфере туризма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Гостиничный бизнес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мест для временного проживания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Общественное питание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продуктов питания и напитков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Деятельность организаций дополнительного образования, негосударственных образовательных учреждений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дополнительное детей и взрослых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по дневному уходу за детьми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Деятельность по организации конференций и выставок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Деятельность по предоставлению бытовых услуг населению (ремонт, стирка, химчистка, услуги парикмахерских и салонов красоты)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компьютеров, предметов личного потребления и хозяйственно-бытового назначения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Стирка и химическая чистка текстильных и меховых изделий</a:t>
            </a:r>
          </a:p>
          <a:p>
            <a:pPr marL="540000" lvl="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услуг парикмахерскими и салонами красоты</a:t>
            </a:r>
          </a:p>
          <a:p>
            <a:pPr lvl="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Деятельность в области здравоохранения</a:t>
            </a:r>
          </a:p>
          <a:p>
            <a:pPr marL="540000" indent="-285750" defTabSz="91440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Стоматологическая практика</a:t>
            </a:r>
          </a:p>
          <a:p>
            <a:pPr marL="36000" defTabSz="914400">
              <a:defRPr/>
            </a:pP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Розничная торговля непродовольственными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товарами (деятельность специализированных  магазинов и нестационарных торговых объектов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торговля легковыми автомобилями,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деталями </a:t>
            </a:r>
            <a:r>
              <a:rPr lang="ru-RU" sz="1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пр.)</a:t>
            </a:r>
            <a:endParaRPr lang="ru-RU" sz="14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01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1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57" y="686124"/>
            <a:ext cx="8208912" cy="100811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3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отраслей российской экономики, требующих поддержки для возобновления деятельности (приложение 2 к ПП 696)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26425"/>
              </p:ext>
            </p:extLst>
          </p:nvPr>
        </p:nvGraphicFramePr>
        <p:xfrm>
          <a:off x="300227" y="1789060"/>
          <a:ext cx="6336703" cy="72325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36703">
                  <a:extLst>
                    <a:ext uri="{9D8B030D-6E8A-4147-A177-3AD203B41FA5}">
                      <a16:colId xmlns:a16="http://schemas.microsoft.com/office/drawing/2014/main" val="1392249786"/>
                    </a:ext>
                  </a:extLst>
                </a:gridCol>
              </a:tblGrid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одежды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938153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мебели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011652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текстильных изделий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156197"/>
                  </a:ext>
                </a:extLst>
              </a:tr>
              <a:tr h="479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Издание книг, периодических публикаций и другие виды издательской деятельности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538079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кожи и изделий из кожи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589628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парфюмерных и косметических средств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345267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бытовых электрических приборов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304744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бытовой электроники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011069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металлических изделий для ванных комнат и кухни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946834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игр и игрушек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367603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спортивных товаров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961627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хозяйственных и декоративных керамических изделий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961531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часов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8599597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бытовых неэлектрических приборов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033234"/>
                  </a:ext>
                </a:extLst>
              </a:tr>
              <a:tr h="9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фурнитуры из недрагоценных металлов для одежды, обуви, кожгалантереи и прочих изделий, в том числе крючков, пряжек, застежек, петелек, колечек, трубчатых и раздвоенных заклепок и др.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479323"/>
                  </a:ext>
                </a:extLst>
              </a:tr>
              <a:tr h="61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статуэток, рам для фотографий, картин, зеркал и прочих декоративных изделий из недрагоценных металлов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094701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велосипедов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423746"/>
                  </a:ext>
                </a:extLst>
              </a:tr>
              <a:tr h="30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зонтов, тростей, пуговиц, кнопок, застежек-молний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493007"/>
                  </a:ext>
                </a:extLst>
              </a:tr>
              <a:tr h="612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Изготовление готовых металлических изделий хозяйственного назначения по индивидуальному заказу населения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657607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10893"/>
              </p:ext>
            </p:extLst>
          </p:nvPr>
        </p:nvGraphicFramePr>
        <p:xfrm>
          <a:off x="6630217" y="1851612"/>
          <a:ext cx="6112768" cy="34666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12768">
                  <a:extLst>
                    <a:ext uri="{9D8B030D-6E8A-4147-A177-3AD203B41FA5}">
                      <a16:colId xmlns:a16="http://schemas.microsoft.com/office/drawing/2014/main" val="11053899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предметов одежды и аксессуаров для нее, включая перчатки, из пластмасс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0879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инвалидных колясок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65422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изделий для праздников, карнавалов или прочих изделий для увеселения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4153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предметов одежды и ее аксессуаров из вулканизированной резины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7031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детских колясок и их частей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0662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столовой и кухонной посуды из стекла или хрусталя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960658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украшений для интерьера и аналогичных изделий из стекла или хрусталя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94958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01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1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механизм господдержки в рамках Постановления Правительства от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16.05.2020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341235"/>
              </p:ext>
            </p:extLst>
          </p:nvPr>
        </p:nvGraphicFramePr>
        <p:xfrm>
          <a:off x="618024" y="1767403"/>
          <a:ext cx="11615738" cy="605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5520" y="1665201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 rot="5400000">
            <a:off x="6432080" y="3474132"/>
            <a:ext cx="331276" cy="535940"/>
          </a:xfrm>
          <a:prstGeom prst="rightArrow">
            <a:avLst>
              <a:gd name="adj1" fmla="val 60000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lnRef>
          <a:fillRef idx="1">
            <a:schemeClr val="accent3">
              <a:shade val="90000"/>
              <a:hueOff val="280340"/>
              <a:satOff val="-6007"/>
              <a:lumOff val="30812"/>
              <a:alphaOff val="0"/>
            </a:schemeClr>
          </a:fillRef>
          <a:effect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трелка вправо 19"/>
          <p:cNvSpPr/>
          <p:nvPr/>
        </p:nvSpPr>
        <p:spPr>
          <a:xfrm rot="5400000">
            <a:off x="6458764" y="4574585"/>
            <a:ext cx="331276" cy="556002"/>
          </a:xfrm>
          <a:prstGeom prst="rightArrow">
            <a:avLst>
              <a:gd name="adj1" fmla="val 60000"/>
              <a:gd name="adj2" fmla="val 5000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lnRef>
          <a:fillRef idx="1">
            <a:schemeClr val="accent3">
              <a:shade val="90000"/>
              <a:hueOff val="280340"/>
              <a:satOff val="-6007"/>
              <a:lumOff val="30812"/>
              <a:alphaOff val="0"/>
            </a:schemeClr>
          </a:fillRef>
          <a:effectRef idx="0">
            <a:schemeClr val="accent3">
              <a:shade val="90000"/>
              <a:hueOff val="280340"/>
              <a:satOff val="-6007"/>
              <a:lumOff val="30812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9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Постановления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16.05.2020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льготному кредитованию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87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72408" y="1909661"/>
            <a:ext cx="9929192" cy="15317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Возобновление деятельности клиента, включая: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 заработной платы в размере, не более установленного трудовым договором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Погашение платежей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процентам и по основному долгу по кредитным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договорам,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заключенным в рамках ПП №1764 и  ПП №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расходы на возобновление деятельности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72408" y="7104857"/>
            <a:ext cx="9929192" cy="17847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договор должен быть заключен в период с 01.06.2020 по 01.11.2020 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 – до 30.06.2021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период – до 01.12.2020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наблюдения – с 01.12.2020 до 01.04.2021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погашения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 месяца (равными долями с учетом капитализации %)</a:t>
            </a: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кредитования должен быть отражен в КОД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535520" y="2150367"/>
            <a:ext cx="2226218" cy="1096139"/>
          </a:xfrm>
          <a:prstGeom prst="homePlate">
            <a:avLst/>
          </a:prstGeom>
          <a:solidFill>
            <a:srgbClr val="FFDE75"/>
          </a:solidFill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льготного кредитования</a:t>
            </a:r>
            <a:endParaRPr lang="ru-RU" sz="16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5520" y="3647586"/>
            <a:ext cx="12266080" cy="1531717"/>
            <a:chOff x="535520" y="3729647"/>
            <a:chExt cx="8902248" cy="1531717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231543" y="3729647"/>
              <a:ext cx="7206225" cy="15317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Максимальная сумма кредита определяется как произведение расчетного размера оплаты труда, численности работников заемщика и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базового периода (не более 6 месяцев до 01.12.20)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Расчетный размер ОТ = МРОТ + К районный + надбавки (с учетом страховых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взносов 30%)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определяется на основании сервиса ФНС на 01.06.2020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535520" y="3880300"/>
              <a:ext cx="1615703" cy="1096139"/>
            </a:xfrm>
            <a:prstGeom prst="homePlate">
              <a:avLst/>
            </a:prstGeom>
            <a:solidFill>
              <a:srgbClr val="FFDE75"/>
            </a:solidFill>
            <a:ln>
              <a:solidFill>
                <a:srgbClr val="FFC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кредита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5521" y="5385511"/>
            <a:ext cx="12266079" cy="1531717"/>
            <a:chOff x="535521" y="5549633"/>
            <a:chExt cx="12266079" cy="153171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872408" y="5549633"/>
              <a:ext cx="9929192" cy="15317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 - в течение базового периода (включаются в основной долг)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 - в течение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периода наблюдения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(включаются в основной долг)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Коммерческая (стандартная) ставка – в течение периода погашения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Комиссии в течение базового периода и периода наблюдения не взимаются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535521" y="5610233"/>
              <a:ext cx="2226218" cy="1096139"/>
            </a:xfrm>
            <a:prstGeom prst="homePlate">
              <a:avLst/>
            </a:prstGeom>
            <a:solidFill>
              <a:srgbClr val="FFDE75"/>
            </a:solidFill>
            <a:ln>
              <a:solidFill>
                <a:srgbClr val="FFC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Процентная ставка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ятиугольник 26"/>
          <p:cNvSpPr/>
          <p:nvPr/>
        </p:nvSpPr>
        <p:spPr>
          <a:xfrm>
            <a:off x="539186" y="7384505"/>
            <a:ext cx="2226218" cy="1096139"/>
          </a:xfrm>
          <a:prstGeom prst="homePlate">
            <a:avLst/>
          </a:prstGeom>
          <a:solidFill>
            <a:srgbClr val="FFDE75"/>
          </a:solidFill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</a:t>
            </a:r>
            <a:endParaRPr lang="ru-RU" sz="16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Постановления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16.05.2020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льготному кредитованию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(2/2)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87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880615" y="1783015"/>
            <a:ext cx="9920983" cy="20355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 и индивидуальные предприниматели: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введена процедура банкротства (на дату обращения)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не приостановлена (на дату обращения)</a:t>
            </a:r>
            <a:endParaRPr lang="ru-RU" sz="13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 в реестр социально ориентированных некоммерческих организаций </a:t>
            </a:r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5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marL="288000"/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пострадавших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отраслях (ПП 434)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</a:t>
            </a:r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5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ru-RU" sz="135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/>
            <a:r>
              <a:rPr lang="ru-RU" sz="13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 отраслях, требующих поддержки (ПП 696) на 01.03.20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(слайд </a:t>
            </a:r>
            <a:r>
              <a:rPr lang="ru-RU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lang="ru-RU" sz="11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47243" y="3994455"/>
            <a:ext cx="12254356" cy="1110911"/>
            <a:chOff x="457016" y="2056925"/>
            <a:chExt cx="12249173" cy="1707595"/>
          </a:xfrm>
        </p:grpSpPr>
        <p:sp>
          <p:nvSpPr>
            <p:cNvPr id="41" name="Пятиугольник 40"/>
            <p:cNvSpPr/>
            <p:nvPr/>
          </p:nvSpPr>
          <p:spPr>
            <a:xfrm>
              <a:off x="457016" y="2056925"/>
              <a:ext cx="2233368" cy="1680616"/>
            </a:xfrm>
            <a:prstGeom prst="homePlate">
              <a:avLst/>
            </a:prstGeom>
            <a:solidFill>
              <a:srgbClr val="FFDE75"/>
            </a:solidFill>
            <a:ln>
              <a:solidFill>
                <a:srgbClr val="FFC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</a:t>
              </a:r>
            </a:p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выдачи кредита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801119" y="2079631"/>
              <a:ext cx="9905070" cy="168488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Ежемесячно в размере, не превышающем произведение двукратного расчетного размера оплаты труда и численности работников Заемщика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7242" y="5295740"/>
            <a:ext cx="12254358" cy="1608155"/>
            <a:chOff x="502302" y="5083596"/>
            <a:chExt cx="12254358" cy="160815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880616" y="5083596"/>
              <a:ext cx="9876044" cy="16081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Тремя равными платежами 28.12.20, 28.01.21, 01.03.21 (если к концу базового периода банкротство, приостановление деятельности, сохранение численности менее 80%)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Тремя равными платежами </a:t>
              </a: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30.04.21, 30.05.21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30.06.21 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(если к концу </a:t>
              </a: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периода наблюдения банкротство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приостановление деятельности, сохранение численности менее 80%)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Списание задолженности (при выполнении условий) </a:t>
              </a:r>
              <a:endParaRPr 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502302" y="5240719"/>
              <a:ext cx="2294653" cy="1096139"/>
            </a:xfrm>
            <a:prstGeom prst="homePlate">
              <a:avLst/>
            </a:prstGeom>
            <a:solidFill>
              <a:srgbClr val="FFDE75"/>
            </a:solidFill>
            <a:ln>
              <a:solidFill>
                <a:srgbClr val="FFC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погашения кредита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ятиугольник 24"/>
          <p:cNvSpPr/>
          <p:nvPr/>
        </p:nvSpPr>
        <p:spPr>
          <a:xfrm>
            <a:off x="550558" y="2094404"/>
            <a:ext cx="2226218" cy="1096139"/>
          </a:xfrm>
          <a:prstGeom prst="homePlate">
            <a:avLst/>
          </a:prstGeom>
          <a:solidFill>
            <a:srgbClr val="FFDE75"/>
          </a:solidFill>
          <a:ln>
            <a:solidFill>
              <a:srgbClr val="FFC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Заемщикам</a:t>
            </a:r>
            <a:endParaRPr lang="ru-RU" sz="165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5520" y="7094269"/>
            <a:ext cx="12266080" cy="1572912"/>
            <a:chOff x="535520" y="7169266"/>
            <a:chExt cx="12266080" cy="157291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904062" y="7169266"/>
              <a:ext cx="9897538" cy="15729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Субсидия по процентной ставке (7500р. + 7%)</a:t>
              </a:r>
            </a:p>
            <a:p>
              <a:pPr marL="252000"/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Базовый период и период наблюдения (предоставляется ежемесячно)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Субсидия по списанию задолженности:</a:t>
              </a:r>
            </a:p>
            <a:p>
              <a:pPr marL="576000" indent="-285750">
                <a:buFont typeface="Arial" panose="020B0604020202020204" pitchFamily="34" charset="0"/>
                <a:buChar char="•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- сохранение численности в размере не менее 80%</a:t>
              </a:r>
            </a:p>
            <a:p>
              <a:pPr marL="576000" indent="-285750">
                <a:buFont typeface="Arial" panose="020B0604020202020204" pitchFamily="34" charset="0"/>
                <a:buChar char="•"/>
              </a:pP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 - 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сохранение численности в размере не менее </a:t>
              </a: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marL="252000"/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Предоставляется </a:t>
              </a:r>
              <a:r>
                <a:rPr lang="ru-RU" sz="135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единовременно (в период с 01.05.21 по 31.12.21</a:t>
              </a:r>
              <a:r>
                <a:rPr lang="ru-RU" sz="13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52000"/>
              <a:r>
                <a:rPr lang="ru-RU" sz="1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(слайд </a:t>
              </a:r>
              <a:r>
                <a:rPr lang="ru-RU" sz="11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5)</a:t>
              </a:r>
              <a:endPara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535520" y="7361578"/>
              <a:ext cx="2226218" cy="1096139"/>
            </a:xfrm>
            <a:prstGeom prst="homePlate">
              <a:avLst/>
            </a:prstGeom>
            <a:solidFill>
              <a:srgbClr val="FFDE75"/>
            </a:solidFill>
            <a:ln>
              <a:solidFill>
                <a:srgbClr val="FFC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5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субсидирования</a:t>
              </a:r>
              <a:endParaRPr lang="ru-RU" sz="16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субсидирования в рамках 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16.05.2020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87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2585101"/>
              </p:ext>
            </p:extLst>
          </p:nvPr>
        </p:nvGraphicFramePr>
        <p:xfrm>
          <a:off x="712168" y="1848272"/>
          <a:ext cx="9167264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0164995" y="2836604"/>
            <a:ext cx="2138226" cy="2232248"/>
            <a:chOff x="9641160" y="2496344"/>
            <a:chExt cx="2138226" cy="2232248"/>
          </a:xfrm>
        </p:grpSpPr>
        <p:sp>
          <p:nvSpPr>
            <p:cNvPr id="27" name="Стрелка вправо 26"/>
            <p:cNvSpPr/>
            <p:nvPr/>
          </p:nvSpPr>
          <p:spPr>
            <a:xfrm rot="10800000">
              <a:off x="9641160" y="2496344"/>
              <a:ext cx="2138226" cy="2232248"/>
            </a:xfrm>
            <a:prstGeom prst="rightArrow">
              <a:avLst/>
            </a:prstGeom>
            <a:noFill/>
            <a:ln w="19050"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93188" y="3243135"/>
              <a:ext cx="1886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Субсидия предоставляется ежемесячно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145216" y="6312768"/>
            <a:ext cx="2138226" cy="2232248"/>
            <a:chOff x="9627404" y="5376664"/>
            <a:chExt cx="2138226" cy="2232248"/>
          </a:xfrm>
        </p:grpSpPr>
        <p:sp>
          <p:nvSpPr>
            <p:cNvPr id="30" name="Стрелка вправо 29"/>
            <p:cNvSpPr/>
            <p:nvPr/>
          </p:nvSpPr>
          <p:spPr>
            <a:xfrm rot="10800000">
              <a:off x="9627404" y="5376664"/>
              <a:ext cx="2138226" cy="2232248"/>
            </a:xfrm>
            <a:prstGeom prst="rightArrow">
              <a:avLst/>
            </a:prstGeom>
            <a:noFill/>
            <a:ln w="19050"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879432" y="6123456"/>
              <a:ext cx="1886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Единоразовое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предоставление субсидии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8801864" y="2696322"/>
            <a:ext cx="1327870" cy="4462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ПЕРИОД</a:t>
            </a:r>
            <a:endParaRPr lang="ru-RU" sz="11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8701974" y="4405182"/>
            <a:ext cx="1527650" cy="4462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НАБЛЮДЕНИЯ</a:t>
            </a:r>
            <a:endParaRPr lang="ru-RU" sz="11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58" y="699371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льготного кредитования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Постановления Правительства от 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25136" y="9090025"/>
            <a:ext cx="2987040" cy="51117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4858" y="1616417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8883784" y="6697574"/>
            <a:ext cx="3528392" cy="2323800"/>
            <a:chOff x="1144216" y="2460340"/>
            <a:chExt cx="3528392" cy="23238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144216" y="2784376"/>
              <a:ext cx="3240360" cy="199976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368352" y="2460340"/>
              <a:ext cx="2304256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Субсидия по списанию</a:t>
              </a:r>
              <a:endPara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3474" y="1905975"/>
            <a:ext cx="3528392" cy="2124236"/>
            <a:chOff x="424136" y="1954759"/>
            <a:chExt cx="3528392" cy="212423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24136" y="1954759"/>
              <a:ext cx="3528392" cy="2124236"/>
              <a:chOff x="1144216" y="2460340"/>
              <a:chExt cx="3528392" cy="2124236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144216" y="2784376"/>
                <a:ext cx="3240360" cy="1800200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368352" y="2460340"/>
                <a:ext cx="2304256" cy="64807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Базовый период</a:t>
                </a:r>
                <a:endParaRPr lang="ru-RU" sz="18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429188" y="2560399"/>
              <a:ext cx="323530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01.12.2020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 2% (проценты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переносятся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основной долг в конце базового периода)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Субсидирование МЭР процентной ставки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35484" y="2672968"/>
            <a:ext cx="3528392" cy="2124236"/>
            <a:chOff x="3922404" y="2776826"/>
            <a:chExt cx="3528392" cy="212423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922404" y="2776826"/>
              <a:ext cx="3528392" cy="2124236"/>
              <a:chOff x="1144216" y="2460340"/>
              <a:chExt cx="3528392" cy="212423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144216" y="2784376"/>
                <a:ext cx="3240360" cy="1800200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2368352" y="2460340"/>
                <a:ext cx="2304256" cy="648072"/>
              </a:xfrm>
              <a:prstGeom prst="roundRect">
                <a:avLst/>
              </a:prstGeom>
              <a:solidFill>
                <a:srgbClr val="CCDDAB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 наблюдения</a:t>
                </a:r>
                <a:endParaRPr lang="ru-RU" sz="18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3927456" y="3424898"/>
              <a:ext cx="323530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01.12.2020 до 01.04.2021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 2% (проценты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переносятся </a:t>
              </a: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основной долг в конце 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периода наблюдения)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Субсидирование МЭР процентной ставки 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8850655" y="7322192"/>
            <a:ext cx="32353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задолженности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численности не менее 80%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01.03.2021 к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01.06.2020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сохранение численности не менее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01.03.2021 к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01.06.2020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679618" y="6408000"/>
            <a:ext cx="3456384" cy="2124236"/>
            <a:chOff x="2014192" y="6456784"/>
            <a:chExt cx="3456384" cy="212423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014192" y="6456784"/>
              <a:ext cx="3456384" cy="2124236"/>
              <a:chOff x="1144216" y="2460340"/>
              <a:chExt cx="3456384" cy="2124236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144216" y="2784376"/>
                <a:ext cx="3240360" cy="1800200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296344" y="2460340"/>
                <a:ext cx="2304256" cy="648072"/>
              </a:xfrm>
              <a:prstGeom prst="roundRect">
                <a:avLst/>
              </a:prstGeom>
              <a:solidFill>
                <a:srgbClr val="FFDA6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 погашения</a:t>
                </a:r>
                <a:endParaRPr lang="ru-RU" sz="18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2014192" y="7116578"/>
              <a:ext cx="323530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месяца*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Коммерческая ставка (проценты уплачиваются)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Погашение задолженности ежемесячно равными долями (в три платежа)  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96142" y="4735356"/>
            <a:ext cx="3528392" cy="2124236"/>
            <a:chOff x="6436804" y="4784140"/>
            <a:chExt cx="3528392" cy="212423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436804" y="4784140"/>
              <a:ext cx="3528392" cy="2124236"/>
              <a:chOff x="1144216" y="2460340"/>
              <a:chExt cx="3528392" cy="212423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144216" y="2784376"/>
                <a:ext cx="3240360" cy="1800200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2368352" y="2460340"/>
                <a:ext cx="2304256" cy="64807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Списание задолженности</a:t>
                </a:r>
                <a:endParaRPr lang="ru-RU" sz="18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6478688" y="5434172"/>
              <a:ext cx="323530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Условие – сохранение численности не менее 80% в каждом месяце к 01.06.2020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01.04.2021 списание Банком задолженности по кредитной сделке 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Стрелка углом 39"/>
          <p:cNvSpPr/>
          <p:nvPr/>
        </p:nvSpPr>
        <p:spPr>
          <a:xfrm rot="5400000">
            <a:off x="5031927" y="1128734"/>
            <a:ext cx="442957" cy="2645513"/>
          </a:xfrm>
          <a:prstGeom prst="bentArrow">
            <a:avLst>
              <a:gd name="adj1" fmla="val 6445"/>
              <a:gd name="adj2" fmla="val 14692"/>
              <a:gd name="adj3" fmla="val 33247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7371281" y="3183086"/>
            <a:ext cx="1782250" cy="1381343"/>
          </a:xfrm>
          <a:prstGeom prst="bentArrow">
            <a:avLst>
              <a:gd name="adj1" fmla="val 2137"/>
              <a:gd name="adj2" fmla="val 6066"/>
              <a:gd name="adj3" fmla="val 14243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Стрелка углом 41"/>
          <p:cNvSpPr/>
          <p:nvPr/>
        </p:nvSpPr>
        <p:spPr>
          <a:xfrm rot="5400000">
            <a:off x="9864503" y="5109591"/>
            <a:ext cx="1668231" cy="1548172"/>
          </a:xfrm>
          <a:prstGeom prst="bentArrow">
            <a:avLst>
              <a:gd name="adj1" fmla="val 2137"/>
              <a:gd name="adj2" fmla="val 6066"/>
              <a:gd name="adj3" fmla="val 14243"/>
              <a:gd name="adj4" fmla="val 4375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919978" y="4797204"/>
            <a:ext cx="144016" cy="1599074"/>
          </a:xfrm>
          <a:prstGeom prst="downArrow">
            <a:avLst>
              <a:gd name="adj1" fmla="val 16931"/>
              <a:gd name="adj2" fmla="val 99604"/>
            </a:avLst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1967650" y="4030210"/>
            <a:ext cx="144016" cy="2687583"/>
          </a:xfrm>
          <a:prstGeom prst="downArrow">
            <a:avLst>
              <a:gd name="adj1" fmla="val 16930"/>
              <a:gd name="adj2" fmla="val 99604"/>
            </a:avLst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67450" y="4976795"/>
            <a:ext cx="1708508" cy="1621639"/>
          </a:xfrm>
          <a:prstGeom prst="wedgeRoundRectCallout">
            <a:avLst>
              <a:gd name="adj1" fmla="val 56917"/>
              <a:gd name="adj2" fmla="val -92420"/>
              <a:gd name="adj3" fmla="val 16667"/>
            </a:avLst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 менее 80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 каждом месяце к 01.06.2020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Введена процедура банкротства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приостановлена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4085" y="4929884"/>
            <a:ext cx="179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673334" y="2230011"/>
            <a:ext cx="2663468" cy="2305781"/>
          </a:xfrm>
          <a:prstGeom prst="wedgeRoundRectCallout">
            <a:avLst>
              <a:gd name="adj1" fmla="val 2618"/>
              <a:gd name="adj2" fmla="val 96884"/>
              <a:gd name="adj3" fmla="val 16667"/>
            </a:avLst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численности не менее 80% в каждом месяце к 01.06.2020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зарплата в течение периода наблюдения – не менее МРОТ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 осуществлено списание задолженности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57584" y="2449262"/>
            <a:ext cx="350336" cy="735747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2456100" y="4764883"/>
            <a:ext cx="1980183" cy="1395756"/>
          </a:xfrm>
          <a:prstGeom prst="wedgeRoundRectCallout">
            <a:avLst>
              <a:gd name="adj1" fmla="val 76736"/>
              <a:gd name="adj2" fmla="val -30891"/>
              <a:gd name="adj3" fmla="val 16667"/>
            </a:avLst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 менее 80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 каждом месяце к 01.06.2020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Введена процедура банкротства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приостановлена</a:t>
            </a: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2456100" y="4978147"/>
            <a:ext cx="28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76094" y="8659138"/>
            <a:ext cx="5111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Если после базового периода -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28.12.20, 28.01.21,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01.03.21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после периода наблюдения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- 30.04.21, 30.05.21, 30.06.21</a:t>
            </a: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6438026" y="7591950"/>
            <a:ext cx="1764196" cy="1234452"/>
          </a:xfrm>
          <a:prstGeom prst="wedgeRoundRectCallout">
            <a:avLst>
              <a:gd name="adj1" fmla="val 27348"/>
              <a:gd name="adj2" fmla="val -124746"/>
              <a:gd name="adj3" fmla="val 16667"/>
            </a:avLst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Объем списания </a:t>
            </a:r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Поставлением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696 не определен;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ормальное </a:t>
            </a:r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трактование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списание всей задолженности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604983" y="7459918"/>
            <a:ext cx="175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0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20" y="748155"/>
            <a:ext cx="7665480" cy="8875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льготного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в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Постановления Правительства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от 16.05.2020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87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27" name="Группа 126"/>
          <p:cNvGrpSpPr/>
          <p:nvPr/>
        </p:nvGrpSpPr>
        <p:grpSpPr>
          <a:xfrm>
            <a:off x="401752" y="4759599"/>
            <a:ext cx="12098573" cy="1872015"/>
            <a:chOff x="448716" y="1918497"/>
            <a:chExt cx="12098573" cy="1872015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448716" y="1918497"/>
              <a:ext cx="2279676" cy="804751"/>
              <a:chOff x="139459" y="4890504"/>
              <a:chExt cx="2139969" cy="804751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177329" y="4964171"/>
                <a:ext cx="305386" cy="305386"/>
                <a:chOff x="1043608" y="1302668"/>
                <a:chExt cx="792088" cy="792088"/>
              </a:xfrm>
            </p:grpSpPr>
            <p:sp>
              <p:nvSpPr>
                <p:cNvPr id="133" name="Овал 132"/>
                <p:cNvSpPr/>
                <p:nvPr/>
              </p:nvSpPr>
              <p:spPr>
                <a:xfrm>
                  <a:off x="1043608" y="1302668"/>
                  <a:ext cx="792088" cy="792088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844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4" name="Рисунок 1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923" y="1466750"/>
                  <a:ext cx="530600" cy="530600"/>
                </a:xfrm>
                <a:prstGeom prst="rect">
                  <a:avLst/>
                </a:prstGeom>
              </p:spPr>
            </p:pic>
          </p:grpSp>
          <p:sp>
            <p:nvSpPr>
              <p:cNvPr id="131" name="Прямоугольник 130"/>
              <p:cNvSpPr/>
              <p:nvPr/>
            </p:nvSpPr>
            <p:spPr>
              <a:xfrm>
                <a:off x="486973" y="4945532"/>
                <a:ext cx="16251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84452"/>
                <a:r>
                  <a:rPr lang="ru-RU" sz="1400" b="1" kern="0" dirty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/>
                    <a:cs typeface="Arial" panose="020B0604020202020204" pitchFamily="34" charset="0"/>
                  </a:rPr>
                  <a:t>Процентная ставка</a:t>
                </a: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139459" y="4890504"/>
                <a:ext cx="2139969" cy="804751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44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42522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2916763" y="1918497"/>
              <a:ext cx="9630526" cy="1872015"/>
            </a:xfrm>
            <a:prstGeom prst="rect">
              <a:avLst/>
            </a:prstGeom>
            <a:noFill/>
            <a:ln w="19050" cap="flat" cmpd="sng" algn="ctr">
              <a:solidFill>
                <a:srgbClr val="B7CE88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Льготная ставка 2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% годовых – в течение базового периода </a:t>
              </a:r>
              <a:endPara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marL="288000" lvl="0" defTabSz="884452"/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кредитования и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периода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наблюдения</a:t>
              </a:r>
            </a:p>
            <a:p>
              <a:pPr marL="288000" lvl="0" defTabSz="884452"/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49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Проценты за пользование кредитом Заемщиком не уплачиваются</a:t>
              </a:r>
            </a:p>
            <a:p>
              <a:pPr marL="288000" lvl="0" defTabSz="884452"/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Включаются в основной долг:</a:t>
              </a:r>
            </a:p>
            <a:p>
              <a:pPr marL="573750" lvl="0" indent="-285750" defTabSz="884452">
                <a:buFont typeface="Arial" panose="020B0604020202020204" pitchFamily="34" charset="0"/>
                <a:buChar char="•"/>
              </a:pP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 конце базового периода – за базовый период (не более 6 мес.)</a:t>
              </a:r>
            </a:p>
            <a:p>
              <a:pPr marL="573750" lvl="0" indent="-285750" defTabSz="884452">
                <a:buFont typeface="Arial" panose="020B0604020202020204" pitchFamily="34" charset="0"/>
                <a:buChar char="•"/>
              </a:pP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 конце периода наблюдения – за период наблюдения (4 мес.) </a:t>
              </a:r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1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endPara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1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49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Коммерческая (стандартная)</a:t>
              </a:r>
              <a:r>
                <a:rPr kumimoji="0" lang="ru-RU" sz="1300" b="1" i="0" u="none" strike="noStrike" kern="0" cap="none" spc="0" normalizeH="0" noProof="0" dirty="0" smtClean="0">
                  <a:ln>
                    <a:noFill/>
                  </a:ln>
                  <a:solidFill>
                    <a:srgbClr val="3B49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ставка – в течение периода погашения</a:t>
              </a:r>
            </a:p>
            <a:p>
              <a:pPr marL="288000" lvl="0" defTabSz="884452"/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Уплачиваются Заемщиком в ежемесячно</a:t>
              </a:r>
            </a:p>
            <a:p>
              <a:pPr marL="288000" lvl="0" defTabSz="884452"/>
              <a:endPara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lvl="0" algn="just" defTabSz="884452"/>
              <a:endPara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3B491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lvl="0" algn="just" defTabSz="884452"/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1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42094" y="7047855"/>
            <a:ext cx="12098573" cy="804751"/>
            <a:chOff x="448716" y="1918497"/>
            <a:chExt cx="12098573" cy="804751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448716" y="1918497"/>
              <a:ext cx="2279676" cy="804751"/>
              <a:chOff x="139459" y="4890504"/>
              <a:chExt cx="2139969" cy="804751"/>
            </a:xfrm>
          </p:grpSpPr>
          <p:grpSp>
            <p:nvGrpSpPr>
              <p:cNvPr id="138" name="Группа 137"/>
              <p:cNvGrpSpPr/>
              <p:nvPr/>
            </p:nvGrpSpPr>
            <p:grpSpPr>
              <a:xfrm>
                <a:off x="177329" y="4964171"/>
                <a:ext cx="305386" cy="305386"/>
                <a:chOff x="1043608" y="1302668"/>
                <a:chExt cx="792088" cy="792088"/>
              </a:xfrm>
            </p:grpSpPr>
            <p:sp>
              <p:nvSpPr>
                <p:cNvPr id="141" name="Овал 140"/>
                <p:cNvSpPr/>
                <p:nvPr/>
              </p:nvSpPr>
              <p:spPr>
                <a:xfrm>
                  <a:off x="1043608" y="1302668"/>
                  <a:ext cx="792088" cy="792088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844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2" name="Рисунок 1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922" y="1466749"/>
                  <a:ext cx="530600" cy="530602"/>
                </a:xfrm>
                <a:prstGeom prst="rect">
                  <a:avLst/>
                </a:prstGeom>
              </p:spPr>
            </p:pic>
          </p:grpSp>
          <p:sp>
            <p:nvSpPr>
              <p:cNvPr id="139" name="Прямоугольник 138"/>
              <p:cNvSpPr/>
              <p:nvPr/>
            </p:nvSpPr>
            <p:spPr>
              <a:xfrm>
                <a:off x="486974" y="4985102"/>
                <a:ext cx="16251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84452"/>
                <a:r>
                  <a:rPr lang="ru-RU" sz="1400" b="1" kern="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/>
                    <a:cs typeface="Arial" panose="020B0604020202020204" pitchFamily="34" charset="0"/>
                  </a:rPr>
                  <a:t>Обеспечение</a:t>
                </a:r>
                <a:endParaRPr lang="ru-RU" sz="1400" b="1" kern="0" dirty="0">
                  <a:solidFill>
                    <a:schemeClr val="bg2">
                      <a:lumMod val="10000"/>
                    </a:schemeClr>
                  </a:solidFill>
                  <a:latin typeface="Arial" panose="020B0604020202020204"/>
                  <a:cs typeface="Arial" panose="020B0604020202020204" pitchFamily="34" charset="0"/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139459" y="4890504"/>
                <a:ext cx="2139969" cy="804751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44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42522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2916763" y="1918498"/>
              <a:ext cx="9630526" cy="804750"/>
            </a:xfrm>
            <a:prstGeom prst="rect">
              <a:avLst/>
            </a:prstGeom>
            <a:noFill/>
            <a:ln w="19050" cap="flat" cmpd="sng" algn="ctr">
              <a:solidFill>
                <a:srgbClr val="B7CE88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285750" indent="-285750" defTabSz="884452">
                <a:spcAft>
                  <a:spcPts val="100"/>
                </a:spcAft>
                <a:buFont typeface="Wingdings" panose="05000000000000000000" pitchFamily="2" charset="2"/>
                <a:buChar char="ü"/>
              </a:pP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 качестве основного обеспечения по кредитной сделке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может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быть принято поручительство Государственной корпорации развития «ВЭБ.РФ»</a:t>
              </a:r>
            </a:p>
            <a:p>
              <a:pPr lvl="0" defTabSz="884452"/>
              <a:endPara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</p:grpSp>
      <p:sp>
        <p:nvSpPr>
          <p:cNvPr id="148" name="Скругленный прямоугольник 147"/>
          <p:cNvSpPr/>
          <p:nvPr/>
        </p:nvSpPr>
        <p:spPr bwMode="auto">
          <a:xfrm>
            <a:off x="9281120" y="4853881"/>
            <a:ext cx="3022827" cy="1594142"/>
          </a:xfrm>
          <a:prstGeom prst="roundRect">
            <a:avLst>
              <a:gd name="adj" fmla="val 0"/>
            </a:avLst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defTabSz="884452"/>
            <a:r>
              <a:rPr lang="ru-RU" sz="2400" b="1" kern="0" dirty="0" smtClean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</a:rPr>
              <a:t>!</a:t>
            </a:r>
            <a:r>
              <a: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rPr>
              <a:t> Основания изменения льготной ставки на коммерческую:</a:t>
            </a:r>
          </a:p>
          <a:p>
            <a:pPr marL="285750" indent="-285750" defTabSz="884452">
              <a:buFont typeface="Wingdings" panose="05000000000000000000" pitchFamily="2" charset="2"/>
              <a:buChar char="§"/>
            </a:pPr>
            <a:r>
              <a: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rPr>
              <a:t>нецелевое использование кредита</a:t>
            </a:r>
          </a:p>
          <a:p>
            <a:pPr marL="285750" indent="-285750" defTabSz="884452">
              <a:buFont typeface="Wingdings" panose="05000000000000000000" pitchFamily="2" charset="2"/>
              <a:buChar char="§"/>
            </a:pPr>
            <a:r>
              <a: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rPr>
              <a:t>отказ в субсидировании</a:t>
            </a:r>
          </a:p>
          <a:p>
            <a:pPr marL="285750" indent="-285750" defTabSz="884452">
              <a:buFont typeface="Wingdings" panose="05000000000000000000" pitchFamily="2" charset="2"/>
              <a:buChar char="§"/>
            </a:pPr>
            <a:r>
              <a: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rPr>
              <a:t>требование вернуть полученную субсидию</a:t>
            </a:r>
            <a:endParaRPr lang="ru-RU" sz="1300" b="1" kern="0" dirty="0">
              <a:solidFill>
                <a:srgbClr val="3B491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418791" y="2956868"/>
            <a:ext cx="12102687" cy="1483691"/>
            <a:chOff x="448716" y="1918497"/>
            <a:chExt cx="12000756" cy="1483691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48716" y="1918497"/>
              <a:ext cx="2279676" cy="804751"/>
              <a:chOff x="139459" y="4890504"/>
              <a:chExt cx="2139969" cy="804751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77329" y="4964171"/>
                <a:ext cx="305386" cy="305386"/>
                <a:chOff x="1043608" y="1302668"/>
                <a:chExt cx="792088" cy="792088"/>
              </a:xfrm>
            </p:grpSpPr>
            <p:sp>
              <p:nvSpPr>
                <p:cNvPr id="53" name="Овал 52"/>
                <p:cNvSpPr/>
                <p:nvPr/>
              </p:nvSpPr>
              <p:spPr>
                <a:xfrm>
                  <a:off x="1043608" y="1302668"/>
                  <a:ext cx="792088" cy="792088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844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pic>
              <p:nvPicPr>
                <p:cNvPr id="54" name="Рисунок 5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923" y="1466750"/>
                  <a:ext cx="530600" cy="530600"/>
                </a:xfrm>
                <a:prstGeom prst="rect">
                  <a:avLst/>
                </a:prstGeom>
              </p:spPr>
            </p:pic>
          </p:grpSp>
          <p:sp>
            <p:nvSpPr>
              <p:cNvPr id="51" name="Прямоугольник 50"/>
              <p:cNvSpPr/>
              <p:nvPr/>
            </p:nvSpPr>
            <p:spPr>
              <a:xfrm>
                <a:off x="519357" y="4972564"/>
                <a:ext cx="162516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84452"/>
                <a:r>
                  <a:rPr lang="ru-RU" sz="1400" b="1" kern="0" dirty="0" smtClean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/>
                    <a:cs typeface="Arial" panose="020B0604020202020204" pitchFamily="34" charset="0"/>
                  </a:rPr>
                  <a:t>Порядок выдачи</a:t>
                </a:r>
                <a:endParaRPr lang="ru-RU" sz="1400" b="1" kern="0" dirty="0">
                  <a:solidFill>
                    <a:schemeClr val="bg2">
                      <a:lumMod val="10000"/>
                    </a:schemeClr>
                  </a:solidFill>
                  <a:latin typeface="Arial" panose="020B0604020202020204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39459" y="4890504"/>
                <a:ext cx="2139969" cy="804751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844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00" b="0" i="0" u="none" strike="noStrike" kern="0" cap="none" spc="0" normalizeH="0" baseline="0" noProof="0" smtClean="0">
                  <a:ln>
                    <a:noFill/>
                  </a:ln>
                  <a:solidFill>
                    <a:srgbClr val="42522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2916763" y="1918497"/>
              <a:ext cx="9532709" cy="1483691"/>
            </a:xfrm>
            <a:prstGeom prst="rect">
              <a:avLst/>
            </a:prstGeom>
            <a:noFill/>
            <a:ln w="19050" cap="flat" cmpd="sng" algn="ctr">
              <a:solidFill>
                <a:srgbClr val="B7CE88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Выдача кредитных средств осуществляется ежемесячно </a:t>
              </a:r>
              <a:endParaRPr lang="ru-RU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Выдача кредитных средств в течение периода наблюдения и периода погашения не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осуществляется</a:t>
              </a:r>
            </a:p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Объем кредитных средств,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который может быть предоставлен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в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один календарный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месяц, </a:t>
              </a: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не может превышать произведение двукратного расчетного размера оплаты труда и численности работников </a:t>
              </a:r>
              <a:r>
                <a:rPr lang="ru-RU" sz="1300" b="1" kern="0" dirty="0" smtClean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Заемщика</a:t>
              </a:r>
              <a:endParaRPr lang="en-US" sz="1300" b="1" kern="0" dirty="0" smtClean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marL="285750" indent="-285750" defTabSz="884452">
                <a:buFont typeface="Wingdings" panose="05000000000000000000" pitchFamily="2" charset="2"/>
                <a:buChar char="ü"/>
              </a:pPr>
              <a:r>
                <a:rPr lang="ru-RU" sz="1300" b="1" kern="0" dirty="0">
                  <a:solidFill>
                    <a:srgbClr val="3B491F"/>
                  </a:solidFill>
                  <a:latin typeface="Arial" panose="020B0604020202020204"/>
                  <a:cs typeface="Arial" panose="020B0604020202020204" pitchFamily="34" charset="0"/>
                </a:rPr>
                <a:t>Допускается выдача кредита на цели выдачи заработной платы Клиентом наличными денежными средствами.</a:t>
              </a:r>
              <a:endParaRPr lang="en-US" sz="1300" b="1" kern="0" dirty="0">
                <a:solidFill>
                  <a:srgbClr val="3B491F"/>
                </a:solidFill>
                <a:latin typeface="Arial" panose="020B0604020202020204"/>
                <a:cs typeface="Arial" panose="020B0604020202020204" pitchFamily="34" charset="0"/>
              </a:endParaRPr>
            </a:p>
            <a:p>
              <a:pPr marL="285750" lvl="0" indent="-285750" defTabSz="884452">
                <a:buFont typeface="Wingdings" panose="05000000000000000000" pitchFamily="2" charset="2"/>
                <a:buChar char="ü"/>
              </a:pPr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1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7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187" y="3216424"/>
            <a:ext cx="6492629" cy="325267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38" y="711596"/>
            <a:ext cx="7462648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Приложение 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социально ориентированных некоммерческих организаций – получателей поддержки Минэкономразвития России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еестр некоммерческих организаций, видом деятельности которых является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и защита граждан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образования, просвещения, науки, культуры, искусства,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профилактики и охраны здоровья граждан, пропаганды здорового образа жизни, улучшения морально-психологического состояния граждан,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и спорта и содействие указанной деятельности,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духовному развитию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Благотворительные организации, фонд защиты детей, научно-методический центр, образовательные учреждения и пр.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ориентированных некоммерческих организаций, получающих меры поддержки с учетом введения ограничительных мер в связи с распространением новой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инфекции,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Минэкономразвития России и размещается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информационно-телекоммуникационной сети Интернет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Минэкономразвития России по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1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old.economy.gov.ru/minec/activity/sections/SocOrientNoncomOrg/201411132</a:t>
            </a:r>
            <a:endParaRPr lang="ru-RU" sz="1700" dirty="0" smtClean="0">
              <a:solidFill>
                <a:srgbClr val="3333CC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Перечень: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45477"/>
              </p:ext>
            </p:extLst>
          </p:nvPr>
        </p:nvGraphicFramePr>
        <p:xfrm>
          <a:off x="640160" y="7202793"/>
          <a:ext cx="1703537" cy="143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5" name="Лист" showAsIcon="1" r:id="rId3" imgW="914400" imgH="771480" progId="Excel.Sheet.12">
                  <p:embed/>
                </p:oleObj>
              </mc:Choice>
              <mc:Fallback>
                <p:oleObj name="Лист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160" y="7202793"/>
                        <a:ext cx="1703537" cy="1437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0116" y="1635675"/>
            <a:ext cx="752146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52950336B55544FA3AA4EFF86A9371E" ma:contentTypeVersion="0" ma:contentTypeDescription="Создание документа." ma:contentTypeScope="" ma:versionID="da2feb1ccafde869f4100c77749483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12CC4-1B17-4B56-8A14-67CC35B3D14D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8DA78-67AD-4050-AD5F-7276C5D03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9FAE9-6A52-4D65-B398-E06C1A766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67246</TotalTime>
  <Words>1878</Words>
  <Application>Microsoft Office PowerPoint</Application>
  <PresentationFormat>A3 (297x420 мм)</PresentationFormat>
  <Paragraphs>215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</vt:lpstr>
      <vt:lpstr>Тема Office</vt:lpstr>
      <vt:lpstr>Firm Format - template_Blue</vt:lpstr>
      <vt:lpstr>1_RSHB</vt:lpstr>
      <vt:lpstr>think-cell Slide</vt:lpstr>
      <vt:lpstr>Лист</vt:lpstr>
      <vt:lpstr>О льготном кредитовании в рамках Постановления Правительства от 16.05.2020 № 696 </vt:lpstr>
      <vt:lpstr>Новый механизм господдержки в рамках Постановления Правительства от 16.05.2020 № 696 </vt:lpstr>
      <vt:lpstr>Основные параметры Постановления Правительства РФ  от 16.05.2020 № 696 по льготному кредитованию (1/2)</vt:lpstr>
      <vt:lpstr>Основные параметры Постановления Правительства РФ  от 16.05.2020 № 696 по льготному кредитованию (2/2)</vt:lpstr>
      <vt:lpstr>Направления субсидирования в рамках  Постановления Правительства РФ от 16.05.2020 № 696</vt:lpstr>
      <vt:lpstr>Схема льготного кредитования в рамках Постановления Правительства от 16.05.2020 № 696 </vt:lpstr>
      <vt:lpstr>Особенности льготного кредитования Банка в рамках Постановления Правительства РФ от 16.05.2020 № 696</vt:lpstr>
      <vt:lpstr>ПРИЛОЖЕНИЯ</vt:lpstr>
      <vt:lpstr>Приложение 1 Реестр социально ориентированных некоммерческих организаций – получателей поддержки Минэкономразвития России</vt:lpstr>
      <vt:lpstr>Приложение 2 Перечень отраслей российской экономики, наиболее пострадавших в условиях ухудшения ситуации в результате распространения новой коронавирусной инфекции</vt:lpstr>
      <vt:lpstr>Приложение 3 Перечень отраслей российской экономики, требующих поддержки для возобновления деятельности (приложение 2 к ПП 696)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Чениб Бэлла Руслановна</cp:lastModifiedBy>
  <cp:revision>2466</cp:revision>
  <cp:lastPrinted>2020-07-17T12:13:51Z</cp:lastPrinted>
  <dcterms:created xsi:type="dcterms:W3CDTF">2017-07-11T13:13:02Z</dcterms:created>
  <dcterms:modified xsi:type="dcterms:W3CDTF">2020-07-21T07:39:26Z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0x010100152950336B55544FA3AA4EFF86A9371E</vt:lpwstr>
  </property>
</Properties>
</file>